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57" r:id="rId3"/>
    <p:sldId id="260" r:id="rId4"/>
    <p:sldId id="258" r:id="rId5"/>
    <p:sldId id="263" r:id="rId6"/>
    <p:sldId id="264" r:id="rId7"/>
    <p:sldId id="265" r:id="rId8"/>
    <p:sldId id="266" r:id="rId9"/>
    <p:sldId id="259" r:id="rId10"/>
    <p:sldId id="262" r:id="rId11"/>
    <p:sldId id="261"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973200-73A0-4F13-B255-E9DB556B56B2}" v="36" dt="2023-08-27T06:22:11.7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8162" autoAdjust="0"/>
    <p:restoredTop sz="95033" autoAdjust="0"/>
  </p:normalViewPr>
  <p:slideViewPr>
    <p:cSldViewPr snapToGrid="0">
      <p:cViewPr varScale="1">
        <p:scale>
          <a:sx n="75" d="100"/>
          <a:sy n="75" d="100"/>
        </p:scale>
        <p:origin x="586"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B1F015E-D6F0-E14A-B1D8-E4E054BE6B8D}"/>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D6BE614E-B157-7B61-AF4B-9ED09A2651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ACB90BE8-BEE9-752E-479F-E614D1DE0517}"/>
              </a:ext>
            </a:extLst>
          </p:cNvPr>
          <p:cNvSpPr>
            <a:spLocks noGrp="1"/>
          </p:cNvSpPr>
          <p:nvPr>
            <p:ph type="dt" sz="half" idx="10"/>
          </p:nvPr>
        </p:nvSpPr>
        <p:spPr/>
        <p:txBody>
          <a:bodyPr/>
          <a:lstStyle/>
          <a:p>
            <a:fld id="{997AC42C-0CC3-4E81-8A54-D88859794DD9}" type="datetimeFigureOut">
              <a:rPr lang="he-IL" smtClean="0"/>
              <a:t>ט'/אלול/תשפ"ג</a:t>
            </a:fld>
            <a:endParaRPr lang="he-IL"/>
          </a:p>
        </p:txBody>
      </p:sp>
      <p:sp>
        <p:nvSpPr>
          <p:cNvPr id="5" name="מציין מיקום של כותרת תחתונה 4">
            <a:extLst>
              <a:ext uri="{FF2B5EF4-FFF2-40B4-BE49-F238E27FC236}">
                <a16:creationId xmlns:a16="http://schemas.microsoft.com/office/drawing/2014/main" id="{79D6AFF3-AECB-6C52-5DA2-424FE8168059}"/>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D18A393-3C46-DC1D-DE2B-6C6F592FA8E2}"/>
              </a:ext>
            </a:extLst>
          </p:cNvPr>
          <p:cNvSpPr>
            <a:spLocks noGrp="1"/>
          </p:cNvSpPr>
          <p:nvPr>
            <p:ph type="sldNum" sz="quarter" idx="12"/>
          </p:nvPr>
        </p:nvSpPr>
        <p:spPr/>
        <p:txBody>
          <a:bodyPr/>
          <a:lstStyle/>
          <a:p>
            <a:fld id="{8EB553CF-F1A9-41AA-B410-05B97F0F7E98}" type="slidenum">
              <a:rPr lang="he-IL" smtClean="0"/>
              <a:t>‹#›</a:t>
            </a:fld>
            <a:endParaRPr lang="he-IL"/>
          </a:p>
        </p:txBody>
      </p:sp>
    </p:spTree>
    <p:extLst>
      <p:ext uri="{BB962C8B-B14F-4D97-AF65-F5344CB8AC3E}">
        <p14:creationId xmlns:p14="http://schemas.microsoft.com/office/powerpoint/2010/main" val="11869484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637DDC-6F35-D530-4988-B2084ADF448F}"/>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B90A41B3-71BD-6AEE-C737-3B2B3EFD7712}"/>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362A068-A8B9-7A51-F614-C0BC4A203A2A}"/>
              </a:ext>
            </a:extLst>
          </p:cNvPr>
          <p:cNvSpPr>
            <a:spLocks noGrp="1"/>
          </p:cNvSpPr>
          <p:nvPr>
            <p:ph type="dt" sz="half" idx="10"/>
          </p:nvPr>
        </p:nvSpPr>
        <p:spPr/>
        <p:txBody>
          <a:bodyPr/>
          <a:lstStyle/>
          <a:p>
            <a:fld id="{997AC42C-0CC3-4E81-8A54-D88859794DD9}" type="datetimeFigureOut">
              <a:rPr lang="he-IL" smtClean="0"/>
              <a:t>ט'/אלול/תשפ"ג</a:t>
            </a:fld>
            <a:endParaRPr lang="he-IL"/>
          </a:p>
        </p:txBody>
      </p:sp>
      <p:sp>
        <p:nvSpPr>
          <p:cNvPr id="5" name="מציין מיקום של כותרת תחתונה 4">
            <a:extLst>
              <a:ext uri="{FF2B5EF4-FFF2-40B4-BE49-F238E27FC236}">
                <a16:creationId xmlns:a16="http://schemas.microsoft.com/office/drawing/2014/main" id="{24AB2670-5957-60A6-2E78-A4E79838B26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9CA5E2B-5C96-CB44-31C3-F2C42C8A3729}"/>
              </a:ext>
            </a:extLst>
          </p:cNvPr>
          <p:cNvSpPr>
            <a:spLocks noGrp="1"/>
          </p:cNvSpPr>
          <p:nvPr>
            <p:ph type="sldNum" sz="quarter" idx="12"/>
          </p:nvPr>
        </p:nvSpPr>
        <p:spPr/>
        <p:txBody>
          <a:bodyPr/>
          <a:lstStyle/>
          <a:p>
            <a:fld id="{8EB553CF-F1A9-41AA-B410-05B97F0F7E98}" type="slidenum">
              <a:rPr lang="he-IL" smtClean="0"/>
              <a:t>‹#›</a:t>
            </a:fld>
            <a:endParaRPr lang="he-IL"/>
          </a:p>
        </p:txBody>
      </p:sp>
    </p:spTree>
    <p:extLst>
      <p:ext uri="{BB962C8B-B14F-4D97-AF65-F5344CB8AC3E}">
        <p14:creationId xmlns:p14="http://schemas.microsoft.com/office/powerpoint/2010/main" val="2895706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05EE3637-D2D9-5628-42FE-6FBAD7E0B372}"/>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69C54A95-64F4-97B8-C05E-345A9E0D676F}"/>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A510525-E097-5C9B-3979-16FA2952B8A2}"/>
              </a:ext>
            </a:extLst>
          </p:cNvPr>
          <p:cNvSpPr>
            <a:spLocks noGrp="1"/>
          </p:cNvSpPr>
          <p:nvPr>
            <p:ph type="dt" sz="half" idx="10"/>
          </p:nvPr>
        </p:nvSpPr>
        <p:spPr/>
        <p:txBody>
          <a:bodyPr/>
          <a:lstStyle/>
          <a:p>
            <a:fld id="{997AC42C-0CC3-4E81-8A54-D88859794DD9}" type="datetimeFigureOut">
              <a:rPr lang="he-IL" smtClean="0"/>
              <a:t>ט'/אלול/תשפ"ג</a:t>
            </a:fld>
            <a:endParaRPr lang="he-IL"/>
          </a:p>
        </p:txBody>
      </p:sp>
      <p:sp>
        <p:nvSpPr>
          <p:cNvPr id="5" name="מציין מיקום של כותרת תחתונה 4">
            <a:extLst>
              <a:ext uri="{FF2B5EF4-FFF2-40B4-BE49-F238E27FC236}">
                <a16:creationId xmlns:a16="http://schemas.microsoft.com/office/drawing/2014/main" id="{16C52BC5-C89F-59A9-FADF-5CFE3214DBBF}"/>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80D92971-6FCF-EF2B-F87A-776F9B8BE353}"/>
              </a:ext>
            </a:extLst>
          </p:cNvPr>
          <p:cNvSpPr>
            <a:spLocks noGrp="1"/>
          </p:cNvSpPr>
          <p:nvPr>
            <p:ph type="sldNum" sz="quarter" idx="12"/>
          </p:nvPr>
        </p:nvSpPr>
        <p:spPr/>
        <p:txBody>
          <a:bodyPr/>
          <a:lstStyle/>
          <a:p>
            <a:fld id="{8EB553CF-F1A9-41AA-B410-05B97F0F7E98}" type="slidenum">
              <a:rPr lang="he-IL" smtClean="0"/>
              <a:t>‹#›</a:t>
            </a:fld>
            <a:endParaRPr lang="he-IL"/>
          </a:p>
        </p:txBody>
      </p:sp>
    </p:spTree>
    <p:extLst>
      <p:ext uri="{BB962C8B-B14F-4D97-AF65-F5344CB8AC3E}">
        <p14:creationId xmlns:p14="http://schemas.microsoft.com/office/powerpoint/2010/main" val="721082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8CAAF5E-5929-0D92-F23A-A04B623AE71F}"/>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EFE99391-9434-BCED-CEEC-FC1F14B57C55}"/>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5D1F16B-84AC-1A29-0E84-F82735AEFC04}"/>
              </a:ext>
            </a:extLst>
          </p:cNvPr>
          <p:cNvSpPr>
            <a:spLocks noGrp="1"/>
          </p:cNvSpPr>
          <p:nvPr>
            <p:ph type="dt" sz="half" idx="10"/>
          </p:nvPr>
        </p:nvSpPr>
        <p:spPr/>
        <p:txBody>
          <a:bodyPr/>
          <a:lstStyle/>
          <a:p>
            <a:fld id="{997AC42C-0CC3-4E81-8A54-D88859794DD9}" type="datetimeFigureOut">
              <a:rPr lang="he-IL" smtClean="0"/>
              <a:t>ט'/אלול/תשפ"ג</a:t>
            </a:fld>
            <a:endParaRPr lang="he-IL"/>
          </a:p>
        </p:txBody>
      </p:sp>
      <p:sp>
        <p:nvSpPr>
          <p:cNvPr id="5" name="מציין מיקום של כותרת תחתונה 4">
            <a:extLst>
              <a:ext uri="{FF2B5EF4-FFF2-40B4-BE49-F238E27FC236}">
                <a16:creationId xmlns:a16="http://schemas.microsoft.com/office/drawing/2014/main" id="{1FED1D35-B956-52A7-F2C8-FD3087369D43}"/>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5D828C42-D3C0-5B92-DC6A-B02EB3DDC9B6}"/>
              </a:ext>
            </a:extLst>
          </p:cNvPr>
          <p:cNvSpPr>
            <a:spLocks noGrp="1"/>
          </p:cNvSpPr>
          <p:nvPr>
            <p:ph type="sldNum" sz="quarter" idx="12"/>
          </p:nvPr>
        </p:nvSpPr>
        <p:spPr/>
        <p:txBody>
          <a:bodyPr/>
          <a:lstStyle/>
          <a:p>
            <a:fld id="{8EB553CF-F1A9-41AA-B410-05B97F0F7E98}" type="slidenum">
              <a:rPr lang="he-IL" smtClean="0"/>
              <a:t>‹#›</a:t>
            </a:fld>
            <a:endParaRPr lang="he-IL"/>
          </a:p>
        </p:txBody>
      </p:sp>
    </p:spTree>
    <p:extLst>
      <p:ext uri="{BB962C8B-B14F-4D97-AF65-F5344CB8AC3E}">
        <p14:creationId xmlns:p14="http://schemas.microsoft.com/office/powerpoint/2010/main" val="1367929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3F4DDFC-C203-2421-EF3F-BBD3D157DE72}"/>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C43498B1-0C01-7361-BD09-545EC30E08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5A629607-FF56-0756-BFA5-3A3DD9FACE18}"/>
              </a:ext>
            </a:extLst>
          </p:cNvPr>
          <p:cNvSpPr>
            <a:spLocks noGrp="1"/>
          </p:cNvSpPr>
          <p:nvPr>
            <p:ph type="dt" sz="half" idx="10"/>
          </p:nvPr>
        </p:nvSpPr>
        <p:spPr/>
        <p:txBody>
          <a:bodyPr/>
          <a:lstStyle/>
          <a:p>
            <a:fld id="{997AC42C-0CC3-4E81-8A54-D88859794DD9}" type="datetimeFigureOut">
              <a:rPr lang="he-IL" smtClean="0"/>
              <a:t>ט'/אלול/תשפ"ג</a:t>
            </a:fld>
            <a:endParaRPr lang="he-IL"/>
          </a:p>
        </p:txBody>
      </p:sp>
      <p:sp>
        <p:nvSpPr>
          <p:cNvPr id="5" name="מציין מיקום של כותרת תחתונה 4">
            <a:extLst>
              <a:ext uri="{FF2B5EF4-FFF2-40B4-BE49-F238E27FC236}">
                <a16:creationId xmlns:a16="http://schemas.microsoft.com/office/drawing/2014/main" id="{564FE69D-4685-F870-8F3A-1968514C716F}"/>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5228B579-F3FB-879E-3531-26AA3579F0FC}"/>
              </a:ext>
            </a:extLst>
          </p:cNvPr>
          <p:cNvSpPr>
            <a:spLocks noGrp="1"/>
          </p:cNvSpPr>
          <p:nvPr>
            <p:ph type="sldNum" sz="quarter" idx="12"/>
          </p:nvPr>
        </p:nvSpPr>
        <p:spPr/>
        <p:txBody>
          <a:bodyPr/>
          <a:lstStyle/>
          <a:p>
            <a:fld id="{8EB553CF-F1A9-41AA-B410-05B97F0F7E98}" type="slidenum">
              <a:rPr lang="he-IL" smtClean="0"/>
              <a:t>‹#›</a:t>
            </a:fld>
            <a:endParaRPr lang="he-IL"/>
          </a:p>
        </p:txBody>
      </p:sp>
    </p:spTree>
    <p:extLst>
      <p:ext uri="{BB962C8B-B14F-4D97-AF65-F5344CB8AC3E}">
        <p14:creationId xmlns:p14="http://schemas.microsoft.com/office/powerpoint/2010/main" val="2860684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D7C3DB9-7769-95FC-F74B-C6AE15D4A99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0EDE56D-1C11-0444-C75E-15D409BB6EAD}"/>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EAFADD15-A70A-8390-C9E1-FB37C45B5F89}"/>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6E670713-3DE1-E24B-C3DF-DB3131AB669C}"/>
              </a:ext>
            </a:extLst>
          </p:cNvPr>
          <p:cNvSpPr>
            <a:spLocks noGrp="1"/>
          </p:cNvSpPr>
          <p:nvPr>
            <p:ph type="dt" sz="half" idx="10"/>
          </p:nvPr>
        </p:nvSpPr>
        <p:spPr/>
        <p:txBody>
          <a:bodyPr/>
          <a:lstStyle/>
          <a:p>
            <a:fld id="{997AC42C-0CC3-4E81-8A54-D88859794DD9}" type="datetimeFigureOut">
              <a:rPr lang="he-IL" smtClean="0"/>
              <a:t>ט'/אלול/תשפ"ג</a:t>
            </a:fld>
            <a:endParaRPr lang="he-IL"/>
          </a:p>
        </p:txBody>
      </p:sp>
      <p:sp>
        <p:nvSpPr>
          <p:cNvPr id="6" name="מציין מיקום של כותרת תחתונה 5">
            <a:extLst>
              <a:ext uri="{FF2B5EF4-FFF2-40B4-BE49-F238E27FC236}">
                <a16:creationId xmlns:a16="http://schemas.microsoft.com/office/drawing/2014/main" id="{30E3C2F3-3451-AFF3-3726-D31C49200FF0}"/>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B64C7F9A-A720-DBCD-E076-A28E1CF33B0C}"/>
              </a:ext>
            </a:extLst>
          </p:cNvPr>
          <p:cNvSpPr>
            <a:spLocks noGrp="1"/>
          </p:cNvSpPr>
          <p:nvPr>
            <p:ph type="sldNum" sz="quarter" idx="12"/>
          </p:nvPr>
        </p:nvSpPr>
        <p:spPr/>
        <p:txBody>
          <a:bodyPr/>
          <a:lstStyle/>
          <a:p>
            <a:fld id="{8EB553CF-F1A9-41AA-B410-05B97F0F7E98}" type="slidenum">
              <a:rPr lang="he-IL" smtClean="0"/>
              <a:t>‹#›</a:t>
            </a:fld>
            <a:endParaRPr lang="he-IL"/>
          </a:p>
        </p:txBody>
      </p:sp>
    </p:spTree>
    <p:extLst>
      <p:ext uri="{BB962C8B-B14F-4D97-AF65-F5344CB8AC3E}">
        <p14:creationId xmlns:p14="http://schemas.microsoft.com/office/powerpoint/2010/main" val="2286434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C4438D8-DA92-20C0-D241-5CC37E3EAAEF}"/>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00DAC157-CF85-D2D2-9A42-381129DD1C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9CC69366-D977-6FC1-012E-0D20580A7BDF}"/>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E5F04F18-1C34-E45C-24A5-A3E6FD9B36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271BF8B1-68C4-579D-6913-2C3BBDB44B66}"/>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9B06909A-A648-7783-0C2B-7912DDD0D84F}"/>
              </a:ext>
            </a:extLst>
          </p:cNvPr>
          <p:cNvSpPr>
            <a:spLocks noGrp="1"/>
          </p:cNvSpPr>
          <p:nvPr>
            <p:ph type="dt" sz="half" idx="10"/>
          </p:nvPr>
        </p:nvSpPr>
        <p:spPr/>
        <p:txBody>
          <a:bodyPr/>
          <a:lstStyle/>
          <a:p>
            <a:fld id="{997AC42C-0CC3-4E81-8A54-D88859794DD9}" type="datetimeFigureOut">
              <a:rPr lang="he-IL" smtClean="0"/>
              <a:t>ט'/אלול/תשפ"ג</a:t>
            </a:fld>
            <a:endParaRPr lang="he-IL"/>
          </a:p>
        </p:txBody>
      </p:sp>
      <p:sp>
        <p:nvSpPr>
          <p:cNvPr id="8" name="מציין מיקום של כותרת תחתונה 7">
            <a:extLst>
              <a:ext uri="{FF2B5EF4-FFF2-40B4-BE49-F238E27FC236}">
                <a16:creationId xmlns:a16="http://schemas.microsoft.com/office/drawing/2014/main" id="{69717F51-CC2A-5312-C22F-E90DF53E9867}"/>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3C79E824-0BF1-2345-D516-57952447E541}"/>
              </a:ext>
            </a:extLst>
          </p:cNvPr>
          <p:cNvSpPr>
            <a:spLocks noGrp="1"/>
          </p:cNvSpPr>
          <p:nvPr>
            <p:ph type="sldNum" sz="quarter" idx="12"/>
          </p:nvPr>
        </p:nvSpPr>
        <p:spPr/>
        <p:txBody>
          <a:bodyPr/>
          <a:lstStyle/>
          <a:p>
            <a:fld id="{8EB553CF-F1A9-41AA-B410-05B97F0F7E98}" type="slidenum">
              <a:rPr lang="he-IL" smtClean="0"/>
              <a:t>‹#›</a:t>
            </a:fld>
            <a:endParaRPr lang="he-IL"/>
          </a:p>
        </p:txBody>
      </p:sp>
    </p:spTree>
    <p:extLst>
      <p:ext uri="{BB962C8B-B14F-4D97-AF65-F5344CB8AC3E}">
        <p14:creationId xmlns:p14="http://schemas.microsoft.com/office/powerpoint/2010/main" val="30856704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D4E9969-60E6-7089-0466-EEE7F4EAE0E1}"/>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461EC096-A151-5CCE-9F1B-7BCEABDEDE9A}"/>
              </a:ext>
            </a:extLst>
          </p:cNvPr>
          <p:cNvSpPr>
            <a:spLocks noGrp="1"/>
          </p:cNvSpPr>
          <p:nvPr>
            <p:ph type="dt" sz="half" idx="10"/>
          </p:nvPr>
        </p:nvSpPr>
        <p:spPr/>
        <p:txBody>
          <a:bodyPr/>
          <a:lstStyle/>
          <a:p>
            <a:fld id="{997AC42C-0CC3-4E81-8A54-D88859794DD9}" type="datetimeFigureOut">
              <a:rPr lang="he-IL" smtClean="0"/>
              <a:t>ט'/אלול/תשפ"ג</a:t>
            </a:fld>
            <a:endParaRPr lang="he-IL"/>
          </a:p>
        </p:txBody>
      </p:sp>
      <p:sp>
        <p:nvSpPr>
          <p:cNvPr id="4" name="מציין מיקום של כותרת תחתונה 3">
            <a:extLst>
              <a:ext uri="{FF2B5EF4-FFF2-40B4-BE49-F238E27FC236}">
                <a16:creationId xmlns:a16="http://schemas.microsoft.com/office/drawing/2014/main" id="{9BB0F86A-BF82-38F5-B582-54E7A03F155D}"/>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1A342D04-6087-9347-1144-814676877C55}"/>
              </a:ext>
            </a:extLst>
          </p:cNvPr>
          <p:cNvSpPr>
            <a:spLocks noGrp="1"/>
          </p:cNvSpPr>
          <p:nvPr>
            <p:ph type="sldNum" sz="quarter" idx="12"/>
          </p:nvPr>
        </p:nvSpPr>
        <p:spPr/>
        <p:txBody>
          <a:bodyPr/>
          <a:lstStyle/>
          <a:p>
            <a:fld id="{8EB553CF-F1A9-41AA-B410-05B97F0F7E98}" type="slidenum">
              <a:rPr lang="he-IL" smtClean="0"/>
              <a:t>‹#›</a:t>
            </a:fld>
            <a:endParaRPr lang="he-IL"/>
          </a:p>
        </p:txBody>
      </p:sp>
    </p:spTree>
    <p:extLst>
      <p:ext uri="{BB962C8B-B14F-4D97-AF65-F5344CB8AC3E}">
        <p14:creationId xmlns:p14="http://schemas.microsoft.com/office/powerpoint/2010/main" val="428474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7821871E-9FB2-F549-E806-136E46924A75}"/>
              </a:ext>
            </a:extLst>
          </p:cNvPr>
          <p:cNvSpPr>
            <a:spLocks noGrp="1"/>
          </p:cNvSpPr>
          <p:nvPr>
            <p:ph type="dt" sz="half" idx="10"/>
          </p:nvPr>
        </p:nvSpPr>
        <p:spPr/>
        <p:txBody>
          <a:bodyPr/>
          <a:lstStyle/>
          <a:p>
            <a:fld id="{997AC42C-0CC3-4E81-8A54-D88859794DD9}" type="datetimeFigureOut">
              <a:rPr lang="he-IL" smtClean="0"/>
              <a:t>ט'/אלול/תשפ"ג</a:t>
            </a:fld>
            <a:endParaRPr lang="he-IL"/>
          </a:p>
        </p:txBody>
      </p:sp>
      <p:sp>
        <p:nvSpPr>
          <p:cNvPr id="3" name="מציין מיקום של כותרת תחתונה 2">
            <a:extLst>
              <a:ext uri="{FF2B5EF4-FFF2-40B4-BE49-F238E27FC236}">
                <a16:creationId xmlns:a16="http://schemas.microsoft.com/office/drawing/2014/main" id="{DEF01ED2-2CBB-2AA8-AB38-BCE2BE3693D0}"/>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9F3E0140-CB86-2ED3-4F92-B02494473546}"/>
              </a:ext>
            </a:extLst>
          </p:cNvPr>
          <p:cNvSpPr>
            <a:spLocks noGrp="1"/>
          </p:cNvSpPr>
          <p:nvPr>
            <p:ph type="sldNum" sz="quarter" idx="12"/>
          </p:nvPr>
        </p:nvSpPr>
        <p:spPr/>
        <p:txBody>
          <a:bodyPr/>
          <a:lstStyle/>
          <a:p>
            <a:fld id="{8EB553CF-F1A9-41AA-B410-05B97F0F7E98}" type="slidenum">
              <a:rPr lang="he-IL" smtClean="0"/>
              <a:t>‹#›</a:t>
            </a:fld>
            <a:endParaRPr lang="he-IL"/>
          </a:p>
        </p:txBody>
      </p:sp>
    </p:spTree>
    <p:extLst>
      <p:ext uri="{BB962C8B-B14F-4D97-AF65-F5344CB8AC3E}">
        <p14:creationId xmlns:p14="http://schemas.microsoft.com/office/powerpoint/2010/main" val="3670066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F0BAAB2-5EAA-0E2A-5CD3-BF0AF6C00293}"/>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68D6D6AD-50A1-5A6C-6BCA-5AF8D47A92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C4512435-A59E-7052-D7B8-660C1E2E72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DF5C69BE-45C1-92C5-EC78-3B4943B6BECC}"/>
              </a:ext>
            </a:extLst>
          </p:cNvPr>
          <p:cNvSpPr>
            <a:spLocks noGrp="1"/>
          </p:cNvSpPr>
          <p:nvPr>
            <p:ph type="dt" sz="half" idx="10"/>
          </p:nvPr>
        </p:nvSpPr>
        <p:spPr/>
        <p:txBody>
          <a:bodyPr/>
          <a:lstStyle/>
          <a:p>
            <a:fld id="{997AC42C-0CC3-4E81-8A54-D88859794DD9}" type="datetimeFigureOut">
              <a:rPr lang="he-IL" smtClean="0"/>
              <a:t>ט'/אלול/תשפ"ג</a:t>
            </a:fld>
            <a:endParaRPr lang="he-IL"/>
          </a:p>
        </p:txBody>
      </p:sp>
      <p:sp>
        <p:nvSpPr>
          <p:cNvPr id="6" name="מציין מיקום של כותרת תחתונה 5">
            <a:extLst>
              <a:ext uri="{FF2B5EF4-FFF2-40B4-BE49-F238E27FC236}">
                <a16:creationId xmlns:a16="http://schemas.microsoft.com/office/drawing/2014/main" id="{512200EB-CB54-84AE-EC62-5BC7BF9BF836}"/>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19B35CFF-5161-9FB3-E110-A858B51F6236}"/>
              </a:ext>
            </a:extLst>
          </p:cNvPr>
          <p:cNvSpPr>
            <a:spLocks noGrp="1"/>
          </p:cNvSpPr>
          <p:nvPr>
            <p:ph type="sldNum" sz="quarter" idx="12"/>
          </p:nvPr>
        </p:nvSpPr>
        <p:spPr/>
        <p:txBody>
          <a:bodyPr/>
          <a:lstStyle/>
          <a:p>
            <a:fld id="{8EB553CF-F1A9-41AA-B410-05B97F0F7E98}" type="slidenum">
              <a:rPr lang="he-IL" smtClean="0"/>
              <a:t>‹#›</a:t>
            </a:fld>
            <a:endParaRPr lang="he-IL"/>
          </a:p>
        </p:txBody>
      </p:sp>
    </p:spTree>
    <p:extLst>
      <p:ext uri="{BB962C8B-B14F-4D97-AF65-F5344CB8AC3E}">
        <p14:creationId xmlns:p14="http://schemas.microsoft.com/office/powerpoint/2010/main" val="490721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8CC101E-072A-C3A8-C905-B630CADDF712}"/>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DC5D3427-8A29-1527-D64C-903A13B2C0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94D0F30C-54B1-B9CB-6EC3-72115471A8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FD1A24D3-848A-C6A6-A8A5-82791C1ACC16}"/>
              </a:ext>
            </a:extLst>
          </p:cNvPr>
          <p:cNvSpPr>
            <a:spLocks noGrp="1"/>
          </p:cNvSpPr>
          <p:nvPr>
            <p:ph type="dt" sz="half" idx="10"/>
          </p:nvPr>
        </p:nvSpPr>
        <p:spPr/>
        <p:txBody>
          <a:bodyPr/>
          <a:lstStyle/>
          <a:p>
            <a:fld id="{997AC42C-0CC3-4E81-8A54-D88859794DD9}" type="datetimeFigureOut">
              <a:rPr lang="he-IL" smtClean="0"/>
              <a:t>ט'/אלול/תשפ"ג</a:t>
            </a:fld>
            <a:endParaRPr lang="he-IL"/>
          </a:p>
        </p:txBody>
      </p:sp>
      <p:sp>
        <p:nvSpPr>
          <p:cNvPr id="6" name="מציין מיקום של כותרת תחתונה 5">
            <a:extLst>
              <a:ext uri="{FF2B5EF4-FFF2-40B4-BE49-F238E27FC236}">
                <a16:creationId xmlns:a16="http://schemas.microsoft.com/office/drawing/2014/main" id="{AB92BBFC-DAB9-820C-AB8F-5028838EF940}"/>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4FFBC1AF-2734-91B1-4D5A-EFD3AC6D8308}"/>
              </a:ext>
            </a:extLst>
          </p:cNvPr>
          <p:cNvSpPr>
            <a:spLocks noGrp="1"/>
          </p:cNvSpPr>
          <p:nvPr>
            <p:ph type="sldNum" sz="quarter" idx="12"/>
          </p:nvPr>
        </p:nvSpPr>
        <p:spPr/>
        <p:txBody>
          <a:bodyPr/>
          <a:lstStyle/>
          <a:p>
            <a:fld id="{8EB553CF-F1A9-41AA-B410-05B97F0F7E98}" type="slidenum">
              <a:rPr lang="he-IL" smtClean="0"/>
              <a:t>‹#›</a:t>
            </a:fld>
            <a:endParaRPr lang="he-IL"/>
          </a:p>
        </p:txBody>
      </p:sp>
    </p:spTree>
    <p:extLst>
      <p:ext uri="{BB962C8B-B14F-4D97-AF65-F5344CB8AC3E}">
        <p14:creationId xmlns:p14="http://schemas.microsoft.com/office/powerpoint/2010/main" val="476252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9000" b="-9000"/>
          </a:stretch>
        </a:blipFill>
        <a:effectLst/>
      </p:bgPr>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FD6CA151-B6BF-0FB2-1349-C6ED043D2F7B}"/>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3EE90706-491A-5615-4A12-71E791974D63}"/>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8251887-BDE5-C0E2-F3F4-2975F6034E27}"/>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997AC42C-0CC3-4E81-8A54-D88859794DD9}" type="datetimeFigureOut">
              <a:rPr lang="he-IL" smtClean="0"/>
              <a:t>ט'/אלול/תשפ"ג</a:t>
            </a:fld>
            <a:endParaRPr lang="he-IL"/>
          </a:p>
        </p:txBody>
      </p:sp>
      <p:sp>
        <p:nvSpPr>
          <p:cNvPr id="5" name="מציין מיקום של כותרת תחתונה 4">
            <a:extLst>
              <a:ext uri="{FF2B5EF4-FFF2-40B4-BE49-F238E27FC236}">
                <a16:creationId xmlns:a16="http://schemas.microsoft.com/office/drawing/2014/main" id="{3D3656F6-3F1C-2DB2-345D-B9D77D5431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638B7AD1-1149-2233-3DBB-167561727D14}"/>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8EB553CF-F1A9-41AA-B410-05B97F0F7E98}" type="slidenum">
              <a:rPr lang="he-IL" smtClean="0"/>
              <a:t>‹#›</a:t>
            </a:fld>
            <a:endParaRPr lang="he-IL"/>
          </a:p>
        </p:txBody>
      </p:sp>
    </p:spTree>
    <p:extLst>
      <p:ext uri="{BB962C8B-B14F-4D97-AF65-F5344CB8AC3E}">
        <p14:creationId xmlns:p14="http://schemas.microsoft.com/office/powerpoint/2010/main" val="30798819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33C92DF-B1F1-73D8-2E1B-76E9D7BDA469}"/>
              </a:ext>
            </a:extLst>
          </p:cNvPr>
          <p:cNvSpPr>
            <a:spLocks noGrp="1"/>
          </p:cNvSpPr>
          <p:nvPr>
            <p:ph type="ctrTitle"/>
          </p:nvPr>
        </p:nvSpPr>
        <p:spPr>
          <a:xfrm>
            <a:off x="1524000" y="465360"/>
            <a:ext cx="9144000" cy="5927279"/>
          </a:xfrm>
        </p:spPr>
        <p:txBody>
          <a:bodyPr>
            <a:normAutofit fontScale="90000"/>
          </a:bodyPr>
          <a:lstStyle/>
          <a:p>
            <a:br>
              <a:rPr lang="en-US" sz="6600" b="1" dirty="0">
                <a:ln w="6600">
                  <a:solidFill>
                    <a:schemeClr val="accent2"/>
                  </a:solidFill>
                  <a:prstDash val="solid"/>
                </a:ln>
                <a:solidFill>
                  <a:srgbClr val="FFFFFF"/>
                </a:solidFill>
                <a:effectLst>
                  <a:outerShdw dist="38100" dir="2700000" algn="tl" rotWithShape="0">
                    <a:schemeClr val="accent2"/>
                  </a:outerShdw>
                </a:effectLst>
              </a:rPr>
            </a:br>
            <a:br>
              <a:rPr lang="en-US" sz="6600" b="1" dirty="0">
                <a:ln w="6600">
                  <a:solidFill>
                    <a:schemeClr val="accent2"/>
                  </a:solidFill>
                  <a:prstDash val="solid"/>
                </a:ln>
                <a:solidFill>
                  <a:srgbClr val="FFFFFF"/>
                </a:solidFill>
                <a:effectLst>
                  <a:outerShdw dist="38100" dir="2700000" algn="tl" rotWithShape="0">
                    <a:schemeClr val="accent2"/>
                  </a:outerShdw>
                </a:effectLst>
              </a:rPr>
            </a:br>
            <a:br>
              <a:rPr lang="en-US" sz="6600" b="1" dirty="0">
                <a:ln w="6600">
                  <a:solidFill>
                    <a:schemeClr val="accent2"/>
                  </a:solidFill>
                  <a:prstDash val="solid"/>
                </a:ln>
                <a:solidFill>
                  <a:srgbClr val="FFFFFF"/>
                </a:solidFill>
                <a:effectLst>
                  <a:outerShdw dist="38100" dir="2700000" algn="tl" rotWithShape="0">
                    <a:schemeClr val="accent2"/>
                  </a:outerShdw>
                </a:effectLst>
              </a:rPr>
            </a:br>
            <a:br>
              <a:rPr lang="en-US" sz="6600" b="1" dirty="0">
                <a:ln w="6600">
                  <a:solidFill>
                    <a:schemeClr val="accent2"/>
                  </a:solidFill>
                  <a:prstDash val="solid"/>
                </a:ln>
                <a:solidFill>
                  <a:srgbClr val="FFFFFF"/>
                </a:solidFill>
                <a:effectLst>
                  <a:outerShdw dist="38100" dir="2700000" algn="tl" rotWithShape="0">
                    <a:schemeClr val="accent2"/>
                  </a:outerShdw>
                </a:effectLst>
              </a:rPr>
            </a:br>
            <a:r>
              <a:rPr lang="en-US" sz="6600" b="1" dirty="0">
                <a:ln w="6600">
                  <a:solidFill>
                    <a:schemeClr val="accent2"/>
                  </a:solidFill>
                  <a:prstDash val="solid"/>
                </a:ln>
                <a:solidFill>
                  <a:srgbClr val="FFFFFF"/>
                </a:solidFill>
                <a:effectLst>
                  <a:outerShdw dist="38100" dir="2700000" algn="tl" rotWithShape="0">
                    <a:schemeClr val="accent2"/>
                  </a:outerShdw>
                </a:effectLst>
                <a:latin typeface="Aharoni" panose="02010803020104030203" pitchFamily="2" charset="-79"/>
                <a:cs typeface="Aharoni" panose="02010803020104030203" pitchFamily="2" charset="-79"/>
              </a:rPr>
              <a:t>Platformer Adventures!</a:t>
            </a:r>
            <a:br>
              <a:rPr lang="en-US" sz="6600" b="1" dirty="0">
                <a:ln w="6600">
                  <a:solidFill>
                    <a:schemeClr val="accent2"/>
                  </a:solidFill>
                  <a:prstDash val="solid"/>
                </a:ln>
                <a:solidFill>
                  <a:srgbClr val="FFFFFF"/>
                </a:solidFill>
                <a:effectLst>
                  <a:outerShdw dist="38100" dir="2700000" algn="tl" rotWithShape="0">
                    <a:schemeClr val="accent2"/>
                  </a:outerShdw>
                </a:effectLst>
                <a:latin typeface="Aharoni" panose="02010803020104030203" pitchFamily="2" charset="-79"/>
                <a:cs typeface="Aharoni" panose="02010803020104030203" pitchFamily="2" charset="-79"/>
              </a:rPr>
            </a:br>
            <a:br>
              <a:rPr lang="he-IL" sz="6600" b="1" dirty="0">
                <a:ln w="6600">
                  <a:solidFill>
                    <a:schemeClr val="accent2"/>
                  </a:solidFill>
                  <a:prstDash val="solid"/>
                </a:ln>
                <a:solidFill>
                  <a:srgbClr val="FFFFFF"/>
                </a:solidFill>
                <a:effectLst>
                  <a:outerShdw dist="38100" dir="2700000" algn="tl" rotWithShape="0">
                    <a:schemeClr val="accent2"/>
                  </a:outerShdw>
                </a:effectLst>
                <a:latin typeface="Aharoni" panose="02010803020104030203" pitchFamily="2" charset="-79"/>
                <a:cs typeface="Aharoni" panose="02010803020104030203" pitchFamily="2" charset="-79"/>
              </a:rPr>
            </a:br>
            <a:br>
              <a:rPr lang="he-IL" sz="6600" b="1" dirty="0">
                <a:ln w="6600">
                  <a:solidFill>
                    <a:schemeClr val="accent2"/>
                  </a:solidFill>
                  <a:prstDash val="solid"/>
                </a:ln>
                <a:solidFill>
                  <a:srgbClr val="FFFFFF"/>
                </a:solidFill>
                <a:effectLst>
                  <a:outerShdw dist="38100" dir="2700000" algn="tl" rotWithShape="0">
                    <a:schemeClr val="accent2"/>
                  </a:outerShdw>
                </a:effectLst>
                <a:latin typeface="Aharoni" panose="02010803020104030203" pitchFamily="2" charset="-79"/>
                <a:cs typeface="Aharoni" panose="02010803020104030203" pitchFamily="2" charset="-79"/>
              </a:rPr>
            </a:br>
            <a:br>
              <a:rPr lang="he-IL" sz="4000" dirty="0">
                <a:ln w="0"/>
                <a:effectLst>
                  <a:outerShdw blurRad="38100" dist="19050" dir="2700000" algn="tl" rotWithShape="0">
                    <a:schemeClr val="dk1">
                      <a:alpha val="40000"/>
                    </a:schemeClr>
                  </a:outerShdw>
                </a:effectLst>
              </a:rPr>
            </a:br>
            <a:r>
              <a:rPr lang="en-US" sz="4000" b="1" dirty="0">
                <a:ln w="0"/>
                <a:effectLst>
                  <a:outerShdw blurRad="38100" dist="19050" dir="2700000" algn="tl" rotWithShape="0">
                    <a:schemeClr val="dk1">
                      <a:alpha val="40000"/>
                    </a:schemeClr>
                  </a:outerShdw>
                </a:effectLst>
              </a:rPr>
              <a:t>Shira Balali</a:t>
            </a:r>
            <a:br>
              <a:rPr lang="he-IL" sz="4000" b="1" dirty="0">
                <a:ln w="0"/>
                <a:effectLst>
                  <a:outerShdw blurRad="38100" dist="19050" dir="2700000" algn="tl" rotWithShape="0">
                    <a:schemeClr val="dk1">
                      <a:alpha val="40000"/>
                    </a:schemeClr>
                  </a:outerShdw>
                </a:effectLst>
              </a:rPr>
            </a:br>
            <a:br>
              <a:rPr lang="en-US" sz="4000" b="1" dirty="0">
                <a:ln w="0"/>
                <a:effectLst>
                  <a:outerShdw blurRad="38100" dist="19050" dir="2700000" algn="tl" rotWithShape="0">
                    <a:schemeClr val="dk1">
                      <a:alpha val="40000"/>
                    </a:schemeClr>
                  </a:outerShdw>
                </a:effectLst>
              </a:rPr>
            </a:br>
            <a:r>
              <a:rPr lang="en-US" sz="2200" b="1" dirty="0">
                <a:ln w="0"/>
                <a:effectLst>
                  <a:outerShdw blurRad="38100" dist="19050" dir="2700000" algn="tl" rotWithShape="0">
                    <a:schemeClr val="dk1">
                      <a:alpha val="40000"/>
                    </a:schemeClr>
                  </a:outerShdw>
                </a:effectLst>
              </a:rPr>
              <a:t>Trailer: https://www.youtube.com/watch?v=3_VCSHAb67o</a:t>
            </a:r>
            <a:br>
              <a:rPr lang="he-IL" sz="6600" b="1" cap="none" spc="0" dirty="0">
                <a:ln w="6600">
                  <a:solidFill>
                    <a:schemeClr val="accent2"/>
                  </a:solidFill>
                  <a:prstDash val="solid"/>
                </a:ln>
                <a:solidFill>
                  <a:srgbClr val="FFFFFF"/>
                </a:solidFill>
                <a:effectLst>
                  <a:outerShdw dist="38100" dir="2700000" algn="tl" rotWithShape="0">
                    <a:schemeClr val="accent2"/>
                  </a:outerShdw>
                </a:effectLst>
              </a:rPr>
            </a:br>
            <a:endParaRPr lang="he-IL" sz="6600" dirty="0"/>
          </a:p>
        </p:txBody>
      </p:sp>
    </p:spTree>
    <p:extLst>
      <p:ext uri="{BB962C8B-B14F-4D97-AF65-F5344CB8AC3E}">
        <p14:creationId xmlns:p14="http://schemas.microsoft.com/office/powerpoint/2010/main" val="10006849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295730"/>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1</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pic>
        <p:nvPicPr>
          <p:cNvPr id="5" name="תמונה 4" descr="תמונה שמכילה צילום מסך, טקסט, מלבן, עיצוב&#10;&#10;התיאור נוצר באופן אוטומטי">
            <a:extLst>
              <a:ext uri="{FF2B5EF4-FFF2-40B4-BE49-F238E27FC236}">
                <a16:creationId xmlns:a16="http://schemas.microsoft.com/office/drawing/2014/main" id="{874104CB-D6B9-9DB1-68A6-32C64C9E35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32" y="1401711"/>
            <a:ext cx="12104136" cy="5333385"/>
          </a:xfrm>
          <a:prstGeom prst="rect">
            <a:avLst/>
          </a:prstGeom>
        </p:spPr>
      </p:pic>
      <p:sp>
        <p:nvSpPr>
          <p:cNvPr id="12" name="מלבן: פינות מעוגלות 11">
            <a:extLst>
              <a:ext uri="{FF2B5EF4-FFF2-40B4-BE49-F238E27FC236}">
                <a16:creationId xmlns:a16="http://schemas.microsoft.com/office/drawing/2014/main" id="{20484ECB-5F1F-8D84-50B8-0C64569BB3AD}"/>
              </a:ext>
            </a:extLst>
          </p:cNvPr>
          <p:cNvSpPr/>
          <p:nvPr/>
        </p:nvSpPr>
        <p:spPr>
          <a:xfrm>
            <a:off x="9043481" y="3435586"/>
            <a:ext cx="1302565"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t>The mini map</a:t>
            </a:r>
            <a:endParaRPr lang="he-IL" dirty="0"/>
          </a:p>
        </p:txBody>
      </p:sp>
      <p:cxnSp>
        <p:nvCxnSpPr>
          <p:cNvPr id="15" name="מחבר חץ ישר 14">
            <a:extLst>
              <a:ext uri="{FF2B5EF4-FFF2-40B4-BE49-F238E27FC236}">
                <a16:creationId xmlns:a16="http://schemas.microsoft.com/office/drawing/2014/main" id="{2E854D20-FCDA-1301-BC4D-0EABB45F6922}"/>
              </a:ext>
            </a:extLst>
          </p:cNvPr>
          <p:cNvCxnSpPr/>
          <p:nvPr/>
        </p:nvCxnSpPr>
        <p:spPr>
          <a:xfrm flipV="1">
            <a:off x="9679021" y="3112851"/>
            <a:ext cx="262647" cy="316149"/>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06448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95851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1</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313805" y="2603838"/>
            <a:ext cx="11564390" cy="3295650"/>
          </a:xfrm>
        </p:spPr>
        <p:txBody>
          <a:bodyPr>
            <a:normAutofit/>
          </a:bodyPr>
          <a:lstStyle/>
          <a:p>
            <a:pPr marL="0" indent="0" algn="l">
              <a:buNone/>
            </a:pPr>
            <a:r>
              <a:rPr lang="en-US" dirty="0"/>
              <a:t>- Physical element shooting – Menacing Stone Ball.</a:t>
            </a:r>
            <a:br>
              <a:rPr lang="en-US" dirty="0"/>
            </a:br>
            <a:r>
              <a:rPr lang="en-US" dirty="0"/>
              <a:t>- Mini map.</a:t>
            </a:r>
            <a:br>
              <a:rPr lang="en-US" dirty="0"/>
            </a:br>
            <a:r>
              <a:rPr lang="en-US" dirty="0"/>
              <a:t>- Dynamic camera – Moving main camera.</a:t>
            </a:r>
            <a:br>
              <a:rPr lang="en-US" dirty="0"/>
            </a:br>
            <a:r>
              <a:rPr lang="en-US" dirty="0"/>
              <a:t>- Scoring/Penalty – Game timer and dying penalty.</a:t>
            </a:r>
            <a:br>
              <a:rPr lang="en-US" dirty="0"/>
            </a:br>
            <a:r>
              <a:rPr lang="en-US" dirty="0"/>
              <a:t>- Scene parameters – Game score and background music.</a:t>
            </a:r>
            <a:br>
              <a:rPr lang="en-US" dirty="0"/>
            </a:br>
            <a:r>
              <a:rPr lang="en-US" dirty="0"/>
              <a:t>- Game triggers - Collision detection and finish point.</a:t>
            </a:r>
            <a:br>
              <a:rPr lang="en-US" dirty="0"/>
            </a:br>
            <a:r>
              <a:rPr lang="en-US" dirty="0"/>
              <a:t>- Collision detection - Obstacles using Triggers and Labels.</a:t>
            </a:r>
            <a:br>
              <a:rPr lang="en-US" dirty="0"/>
            </a:br>
            <a:r>
              <a:rPr lang="en-US" dirty="0"/>
              <a:t>- Terrain – Game tiles. </a:t>
            </a:r>
          </a:p>
        </p:txBody>
      </p:sp>
    </p:spTree>
    <p:extLst>
      <p:ext uri="{BB962C8B-B14F-4D97-AF65-F5344CB8AC3E}">
        <p14:creationId xmlns:p14="http://schemas.microsoft.com/office/powerpoint/2010/main" val="30785348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295730"/>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2</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pic>
        <p:nvPicPr>
          <p:cNvPr id="6" name="תמונה 5" descr="תמונה שמכילה צילום מסך, ירוק, מלבן, צבעוני">
            <a:extLst>
              <a:ext uri="{FF2B5EF4-FFF2-40B4-BE49-F238E27FC236}">
                <a16:creationId xmlns:a16="http://schemas.microsoft.com/office/drawing/2014/main" id="{3A95A00B-41EB-E0AF-1109-4D3825638A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366138"/>
            <a:ext cx="12192001" cy="3533350"/>
          </a:xfrm>
          <a:prstGeom prst="rect">
            <a:avLst/>
          </a:prstGeom>
        </p:spPr>
      </p:pic>
      <p:sp>
        <p:nvSpPr>
          <p:cNvPr id="7" name="מלבן: פינות מעוגלות 6">
            <a:extLst>
              <a:ext uri="{FF2B5EF4-FFF2-40B4-BE49-F238E27FC236}">
                <a16:creationId xmlns:a16="http://schemas.microsoft.com/office/drawing/2014/main" id="{B2E5D287-AF1D-1BD0-1A44-88D2E37CFA64}"/>
              </a:ext>
            </a:extLst>
          </p:cNvPr>
          <p:cNvSpPr/>
          <p:nvPr/>
        </p:nvSpPr>
        <p:spPr>
          <a:xfrm>
            <a:off x="6756400" y="2603838"/>
            <a:ext cx="1463040" cy="825162"/>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The </a:t>
            </a:r>
            <a:r>
              <a:rPr lang="en-US" b="0" i="0" dirty="0">
                <a:solidFill>
                  <a:schemeClr val="tx1"/>
                </a:solidFill>
                <a:effectLst/>
                <a:latin typeface="Söhne"/>
              </a:rPr>
              <a:t>graceful giraffe</a:t>
            </a:r>
            <a:endParaRPr lang="he-IL" dirty="0">
              <a:solidFill>
                <a:schemeClr val="tx1"/>
              </a:solidFill>
            </a:endParaRPr>
          </a:p>
        </p:txBody>
      </p:sp>
      <p:cxnSp>
        <p:nvCxnSpPr>
          <p:cNvPr id="9" name="מחבר חץ ישר 8">
            <a:extLst>
              <a:ext uri="{FF2B5EF4-FFF2-40B4-BE49-F238E27FC236}">
                <a16:creationId xmlns:a16="http://schemas.microsoft.com/office/drawing/2014/main" id="{9C810621-C73B-624E-E27C-4A195FA8BA01}"/>
              </a:ext>
            </a:extLst>
          </p:cNvPr>
          <p:cNvCxnSpPr>
            <a:stCxn id="7" idx="3"/>
          </p:cNvCxnSpPr>
          <p:nvPr/>
        </p:nvCxnSpPr>
        <p:spPr>
          <a:xfrm>
            <a:off x="8219440" y="3016419"/>
            <a:ext cx="304800" cy="183981"/>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מלבן: פינות מעוגלות 9">
            <a:extLst>
              <a:ext uri="{FF2B5EF4-FFF2-40B4-BE49-F238E27FC236}">
                <a16:creationId xmlns:a16="http://schemas.microsoft.com/office/drawing/2014/main" id="{FDA47236-5E89-E57C-A4DC-9DB35105B66D}"/>
              </a:ext>
            </a:extLst>
          </p:cNvPr>
          <p:cNvSpPr/>
          <p:nvPr/>
        </p:nvSpPr>
        <p:spPr>
          <a:xfrm>
            <a:off x="3065780" y="3016419"/>
            <a:ext cx="1463040" cy="825162"/>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The </a:t>
            </a:r>
            <a:r>
              <a:rPr lang="en-US" dirty="0">
                <a:solidFill>
                  <a:schemeClr val="tx1"/>
                </a:solidFill>
                <a:latin typeface="Söhne"/>
              </a:rPr>
              <a:t>enemy:</a:t>
            </a:r>
          </a:p>
          <a:p>
            <a:pPr algn="ctr"/>
            <a:r>
              <a:rPr lang="en-US" dirty="0">
                <a:solidFill>
                  <a:schemeClr val="tx1"/>
                </a:solidFill>
              </a:rPr>
              <a:t>The skeleton</a:t>
            </a:r>
            <a:endParaRPr lang="he-IL" dirty="0">
              <a:solidFill>
                <a:schemeClr val="tx1"/>
              </a:solidFill>
            </a:endParaRPr>
          </a:p>
        </p:txBody>
      </p:sp>
      <p:sp>
        <p:nvSpPr>
          <p:cNvPr id="11" name="מלבן: פינות מעוגלות 10">
            <a:extLst>
              <a:ext uri="{FF2B5EF4-FFF2-40B4-BE49-F238E27FC236}">
                <a16:creationId xmlns:a16="http://schemas.microsoft.com/office/drawing/2014/main" id="{3C1D7E60-9F52-DE23-A0E6-3C99A3F7DA08}"/>
              </a:ext>
            </a:extLst>
          </p:cNvPr>
          <p:cNvSpPr/>
          <p:nvPr/>
        </p:nvSpPr>
        <p:spPr>
          <a:xfrm>
            <a:off x="1490980" y="4292303"/>
            <a:ext cx="1463040" cy="825162"/>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The </a:t>
            </a:r>
            <a:r>
              <a:rPr lang="en-US" dirty="0">
                <a:solidFill>
                  <a:schemeClr val="tx1"/>
                </a:solidFill>
                <a:latin typeface="Söhne"/>
              </a:rPr>
              <a:t>finish point</a:t>
            </a:r>
          </a:p>
        </p:txBody>
      </p:sp>
      <p:cxnSp>
        <p:nvCxnSpPr>
          <p:cNvPr id="14" name="מחבר חץ ישר 13">
            <a:extLst>
              <a:ext uri="{FF2B5EF4-FFF2-40B4-BE49-F238E27FC236}">
                <a16:creationId xmlns:a16="http://schemas.microsoft.com/office/drawing/2014/main" id="{68808599-6994-3C9A-2D96-C1C1241779E0}"/>
              </a:ext>
            </a:extLst>
          </p:cNvPr>
          <p:cNvCxnSpPr/>
          <p:nvPr/>
        </p:nvCxnSpPr>
        <p:spPr>
          <a:xfrm>
            <a:off x="4528820" y="3429000"/>
            <a:ext cx="266700" cy="238760"/>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מחבר חץ ישר 18">
            <a:extLst>
              <a:ext uri="{FF2B5EF4-FFF2-40B4-BE49-F238E27FC236}">
                <a16:creationId xmlns:a16="http://schemas.microsoft.com/office/drawing/2014/main" id="{9DC55953-F3B4-2454-23DB-6312CD50C924}"/>
              </a:ext>
            </a:extLst>
          </p:cNvPr>
          <p:cNvCxnSpPr>
            <a:cxnSpLocks/>
            <a:stCxn id="11" idx="1"/>
          </p:cNvCxnSpPr>
          <p:nvPr/>
        </p:nvCxnSpPr>
        <p:spPr>
          <a:xfrm flipH="1">
            <a:off x="1117600" y="4704884"/>
            <a:ext cx="373380" cy="412581"/>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90206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95851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2</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313805" y="2603838"/>
            <a:ext cx="11564390" cy="3295650"/>
          </a:xfrm>
        </p:spPr>
        <p:txBody>
          <a:bodyPr>
            <a:normAutofit/>
          </a:bodyPr>
          <a:lstStyle/>
          <a:p>
            <a:pPr marL="0" indent="0" algn="l">
              <a:buNone/>
            </a:pPr>
            <a:r>
              <a:rPr lang="en-US" dirty="0"/>
              <a:t>- Dynamic camera – Moving main camera.</a:t>
            </a:r>
            <a:br>
              <a:rPr lang="en-US" dirty="0"/>
            </a:br>
            <a:r>
              <a:rPr lang="en-US" dirty="0"/>
              <a:t>- Scoring/Penalty – Game timer and dying penalty.</a:t>
            </a:r>
            <a:br>
              <a:rPr lang="en-US" dirty="0"/>
            </a:br>
            <a:r>
              <a:rPr lang="en-US" dirty="0"/>
              <a:t>- Scene parameters – Game score and background music.</a:t>
            </a:r>
            <a:br>
              <a:rPr lang="en-US" dirty="0"/>
            </a:br>
            <a:r>
              <a:rPr lang="en-US" dirty="0"/>
              <a:t>- Game triggers - Collision detection and finish point.</a:t>
            </a:r>
            <a:br>
              <a:rPr lang="en-US" dirty="0"/>
            </a:br>
            <a:r>
              <a:rPr lang="en-US" dirty="0"/>
              <a:t>- Collision detection - Obstacles using Triggers and Labels.</a:t>
            </a:r>
            <a:br>
              <a:rPr lang="en-US" dirty="0"/>
            </a:br>
            <a:r>
              <a:rPr lang="en-US" dirty="0"/>
              <a:t>- Terrain – Game tiles.</a:t>
            </a:r>
            <a:br>
              <a:rPr lang="en-US" dirty="0"/>
            </a:br>
            <a:r>
              <a:rPr lang="en-US" dirty="0"/>
              <a:t>- ml-agents - Skeleton Enemy.</a:t>
            </a:r>
            <a:br>
              <a:rPr lang="en-US" dirty="0"/>
            </a:br>
            <a:r>
              <a:rPr lang="en-US" dirty="0"/>
              <a:t>- AI Steering - Skeleton Enemy.</a:t>
            </a:r>
          </a:p>
        </p:txBody>
      </p:sp>
    </p:spTree>
    <p:extLst>
      <p:ext uri="{BB962C8B-B14F-4D97-AF65-F5344CB8AC3E}">
        <p14:creationId xmlns:p14="http://schemas.microsoft.com/office/powerpoint/2010/main" val="2409865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295730"/>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3</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pic>
        <p:nvPicPr>
          <p:cNvPr id="5" name="תמונה 4" descr="תמונה שמכילה צילום מסך, כחול">
            <a:extLst>
              <a:ext uri="{FF2B5EF4-FFF2-40B4-BE49-F238E27FC236}">
                <a16:creationId xmlns:a16="http://schemas.microsoft.com/office/drawing/2014/main" id="{A3CB6BE7-0A7D-7DBF-F5A8-4ED294134F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889" y="1469605"/>
            <a:ext cx="11960222" cy="5092665"/>
          </a:xfrm>
          <a:prstGeom prst="rect">
            <a:avLst/>
          </a:prstGeom>
        </p:spPr>
      </p:pic>
      <p:sp>
        <p:nvSpPr>
          <p:cNvPr id="8" name="מלבן: פינות מעוגלות 7">
            <a:extLst>
              <a:ext uri="{FF2B5EF4-FFF2-40B4-BE49-F238E27FC236}">
                <a16:creationId xmlns:a16="http://schemas.microsoft.com/office/drawing/2014/main" id="{E7D864BD-5DAD-2B3A-3F5F-98E88394AE3A}"/>
              </a:ext>
            </a:extLst>
          </p:cNvPr>
          <p:cNvSpPr/>
          <p:nvPr/>
        </p:nvSpPr>
        <p:spPr>
          <a:xfrm>
            <a:off x="1270000" y="2603838"/>
            <a:ext cx="1076960" cy="731520"/>
          </a:xfrm>
          <a:prstGeom prst="roundRect">
            <a:avLst/>
          </a:prstGeom>
          <a:no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ln w="0"/>
                <a:solidFill>
                  <a:schemeClr val="tx1"/>
                </a:solidFill>
                <a:effectLst>
                  <a:outerShdw blurRad="38100" dist="19050" dir="2700000" algn="tl" rotWithShape="0">
                    <a:schemeClr val="dk1">
                      <a:alpha val="40000"/>
                    </a:schemeClr>
                  </a:outerShdw>
                </a:effectLst>
              </a:rPr>
              <a:t>The Indian</a:t>
            </a:r>
            <a:endParaRPr lang="he-IL" dirty="0">
              <a:ln w="0"/>
              <a:solidFill>
                <a:schemeClr val="tx1"/>
              </a:solidFill>
              <a:effectLst>
                <a:outerShdw blurRad="38100" dist="19050" dir="2700000" algn="tl" rotWithShape="0">
                  <a:schemeClr val="dk1">
                    <a:alpha val="40000"/>
                  </a:schemeClr>
                </a:outerShdw>
              </a:effectLst>
            </a:endParaRPr>
          </a:p>
        </p:txBody>
      </p:sp>
      <p:cxnSp>
        <p:nvCxnSpPr>
          <p:cNvPr id="13" name="מחבר חץ ישר 12">
            <a:extLst>
              <a:ext uri="{FF2B5EF4-FFF2-40B4-BE49-F238E27FC236}">
                <a16:creationId xmlns:a16="http://schemas.microsoft.com/office/drawing/2014/main" id="{01F7E7DC-E4D5-E7A6-3FBF-58740EE7F3D3}"/>
              </a:ext>
            </a:extLst>
          </p:cNvPr>
          <p:cNvCxnSpPr>
            <a:stCxn id="8" idx="3"/>
          </p:cNvCxnSpPr>
          <p:nvPr/>
        </p:nvCxnSpPr>
        <p:spPr>
          <a:xfrm>
            <a:off x="2346960" y="2969598"/>
            <a:ext cx="243840" cy="459402"/>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מלבן: פינות מעוגלות 14">
            <a:extLst>
              <a:ext uri="{FF2B5EF4-FFF2-40B4-BE49-F238E27FC236}">
                <a16:creationId xmlns:a16="http://schemas.microsoft.com/office/drawing/2014/main" id="{1371C0EB-3E5B-DBF8-9339-22A97BD26345}"/>
              </a:ext>
            </a:extLst>
          </p:cNvPr>
          <p:cNvSpPr/>
          <p:nvPr/>
        </p:nvSpPr>
        <p:spPr>
          <a:xfrm>
            <a:off x="9307641" y="2519281"/>
            <a:ext cx="1302565"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t>The finish point</a:t>
            </a:r>
            <a:endParaRPr lang="he-IL" dirty="0"/>
          </a:p>
        </p:txBody>
      </p:sp>
      <p:cxnSp>
        <p:nvCxnSpPr>
          <p:cNvPr id="17" name="מחבר חץ ישר 16">
            <a:extLst>
              <a:ext uri="{FF2B5EF4-FFF2-40B4-BE49-F238E27FC236}">
                <a16:creationId xmlns:a16="http://schemas.microsoft.com/office/drawing/2014/main" id="{228428BF-4B4D-C557-AF2F-AA64EC0C8C56}"/>
              </a:ext>
            </a:extLst>
          </p:cNvPr>
          <p:cNvCxnSpPr/>
          <p:nvPr/>
        </p:nvCxnSpPr>
        <p:spPr>
          <a:xfrm>
            <a:off x="9997440" y="3335358"/>
            <a:ext cx="0" cy="271442"/>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מלבן: פינות מעוגלות 17">
            <a:extLst>
              <a:ext uri="{FF2B5EF4-FFF2-40B4-BE49-F238E27FC236}">
                <a16:creationId xmlns:a16="http://schemas.microsoft.com/office/drawing/2014/main" id="{94AFAA37-5ACC-A806-B08C-2D1D59C1895E}"/>
              </a:ext>
            </a:extLst>
          </p:cNvPr>
          <p:cNvSpPr/>
          <p:nvPr/>
        </p:nvSpPr>
        <p:spPr>
          <a:xfrm>
            <a:off x="4747714" y="2519282"/>
            <a:ext cx="1302565" cy="951798"/>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solidFill>
                  <a:schemeClr val="tx1"/>
                </a:solidFill>
              </a:rPr>
              <a:t>The </a:t>
            </a:r>
            <a:r>
              <a:rPr lang="en-US" b="0" i="0" dirty="0">
                <a:solidFill>
                  <a:schemeClr val="tx1"/>
                </a:solidFill>
                <a:effectLst/>
                <a:latin typeface="Söhne"/>
              </a:rPr>
              <a:t>Versatile Rope</a:t>
            </a:r>
            <a:endParaRPr lang="he-IL" dirty="0">
              <a:solidFill>
                <a:schemeClr val="tx1"/>
              </a:solidFill>
            </a:endParaRPr>
          </a:p>
        </p:txBody>
      </p:sp>
      <p:cxnSp>
        <p:nvCxnSpPr>
          <p:cNvPr id="21" name="מחבר חץ ישר 20">
            <a:extLst>
              <a:ext uri="{FF2B5EF4-FFF2-40B4-BE49-F238E27FC236}">
                <a16:creationId xmlns:a16="http://schemas.microsoft.com/office/drawing/2014/main" id="{6C91C04B-B1DB-EAD2-E326-E451C18EB2E2}"/>
              </a:ext>
            </a:extLst>
          </p:cNvPr>
          <p:cNvCxnSpPr/>
          <p:nvPr/>
        </p:nvCxnSpPr>
        <p:spPr>
          <a:xfrm>
            <a:off x="6050278" y="3011678"/>
            <a:ext cx="431802" cy="0"/>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3879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95851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3</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313805" y="2603838"/>
            <a:ext cx="11564390" cy="3295650"/>
          </a:xfrm>
        </p:spPr>
        <p:txBody>
          <a:bodyPr>
            <a:normAutofit fontScale="92500" lnSpcReduction="10000"/>
          </a:bodyPr>
          <a:lstStyle/>
          <a:p>
            <a:pPr marL="0" indent="0" algn="l">
              <a:buNone/>
            </a:pPr>
            <a:r>
              <a:rPr lang="en-US" dirty="0"/>
              <a:t>- Scoring/Penalty – Game timer and dying penalty.</a:t>
            </a:r>
            <a:br>
              <a:rPr lang="en-US" dirty="0"/>
            </a:br>
            <a:r>
              <a:rPr lang="en-US" dirty="0"/>
              <a:t>- Scene parameters – Game score and background music.</a:t>
            </a:r>
            <a:br>
              <a:rPr lang="en-US" dirty="0"/>
            </a:br>
            <a:r>
              <a:rPr lang="en-US" dirty="0"/>
              <a:t>- Game triggers - Collision detection, moving platform and finish point.</a:t>
            </a:r>
            <a:br>
              <a:rPr lang="en-US" dirty="0"/>
            </a:br>
            <a:r>
              <a:rPr lang="en-US" dirty="0"/>
              <a:t>- Collision detection – Obstacles and moving platform using Triggers and Labels.</a:t>
            </a:r>
            <a:br>
              <a:rPr lang="en-US" dirty="0"/>
            </a:br>
            <a:r>
              <a:rPr lang="en-US" dirty="0"/>
              <a:t>- Terrain – Game tiles.</a:t>
            </a:r>
            <a:br>
              <a:rPr lang="en-US" dirty="0"/>
            </a:br>
            <a:r>
              <a:rPr lang="en-US" dirty="0"/>
              <a:t>- Physical Hinges - Rope.</a:t>
            </a:r>
            <a:br>
              <a:rPr lang="en-US" dirty="0"/>
            </a:br>
            <a:r>
              <a:rPr lang="en-US" dirty="0"/>
              <a:t>- Original Assets - Rope.</a:t>
            </a:r>
            <a:br>
              <a:rPr lang="en-US" dirty="0"/>
            </a:br>
            <a:br>
              <a:rPr lang="en-US" dirty="0"/>
            </a:br>
            <a:endParaRPr lang="en-US" dirty="0"/>
          </a:p>
        </p:txBody>
      </p:sp>
    </p:spTree>
    <p:extLst>
      <p:ext uri="{BB962C8B-B14F-4D97-AF65-F5344CB8AC3E}">
        <p14:creationId xmlns:p14="http://schemas.microsoft.com/office/powerpoint/2010/main" val="12000342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295730"/>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4</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pic>
        <p:nvPicPr>
          <p:cNvPr id="6" name="תמונה 5" descr="תמונה שמכילה צילום מסך, סגול, סיגלית, מג'נטה&#10;&#10;התיאור נוצר באופן אוטומטי">
            <a:extLst>
              <a:ext uri="{FF2B5EF4-FFF2-40B4-BE49-F238E27FC236}">
                <a16:creationId xmlns:a16="http://schemas.microsoft.com/office/drawing/2014/main" id="{34692B40-1113-C737-B954-CECA2FB401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26" y="1452782"/>
            <a:ext cx="12146548" cy="5068848"/>
          </a:xfrm>
          <a:prstGeom prst="rect">
            <a:avLst/>
          </a:prstGeom>
        </p:spPr>
      </p:pic>
      <p:sp>
        <p:nvSpPr>
          <p:cNvPr id="7" name="מלבן: פינות מעוגלות 6">
            <a:extLst>
              <a:ext uri="{FF2B5EF4-FFF2-40B4-BE49-F238E27FC236}">
                <a16:creationId xmlns:a16="http://schemas.microsoft.com/office/drawing/2014/main" id="{7FD4050C-3DD4-8A29-4BB4-5E6CFA8B5665}"/>
              </a:ext>
            </a:extLst>
          </p:cNvPr>
          <p:cNvSpPr/>
          <p:nvPr/>
        </p:nvSpPr>
        <p:spPr>
          <a:xfrm>
            <a:off x="2687320" y="2238078"/>
            <a:ext cx="1498600" cy="731520"/>
          </a:xfrm>
          <a:prstGeom prst="roundRect">
            <a:avLst/>
          </a:prstGeom>
          <a:no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ln w="0"/>
                <a:solidFill>
                  <a:schemeClr val="tx1"/>
                </a:solidFill>
                <a:effectLst>
                  <a:outerShdw blurRad="38100" dist="19050" dir="2700000" algn="tl" rotWithShape="0">
                    <a:schemeClr val="dk1">
                      <a:alpha val="40000"/>
                    </a:schemeClr>
                  </a:outerShdw>
                </a:effectLst>
              </a:rPr>
              <a:t>The </a:t>
            </a:r>
            <a:r>
              <a:rPr lang="en-US" b="0" i="0" dirty="0">
                <a:solidFill>
                  <a:schemeClr val="tx1"/>
                </a:solidFill>
                <a:effectLst/>
                <a:latin typeface="Söhne"/>
              </a:rPr>
              <a:t>agile Robber</a:t>
            </a:r>
            <a:endParaRPr lang="he-IL" dirty="0">
              <a:ln w="0"/>
              <a:solidFill>
                <a:schemeClr val="tx1"/>
              </a:solidFill>
              <a:effectLst>
                <a:outerShdw blurRad="38100" dist="19050" dir="2700000" algn="tl" rotWithShape="0">
                  <a:schemeClr val="dk1">
                    <a:alpha val="40000"/>
                  </a:schemeClr>
                </a:outerShdw>
              </a:effectLst>
            </a:endParaRPr>
          </a:p>
        </p:txBody>
      </p:sp>
      <p:sp>
        <p:nvSpPr>
          <p:cNvPr id="9" name="מלבן: פינות מעוגלות 8">
            <a:extLst>
              <a:ext uri="{FF2B5EF4-FFF2-40B4-BE49-F238E27FC236}">
                <a16:creationId xmlns:a16="http://schemas.microsoft.com/office/drawing/2014/main" id="{D8C52050-AC5F-A1C6-B9C5-42A00539C686}"/>
              </a:ext>
            </a:extLst>
          </p:cNvPr>
          <p:cNvSpPr/>
          <p:nvPr/>
        </p:nvSpPr>
        <p:spPr>
          <a:xfrm>
            <a:off x="9504680" y="2238078"/>
            <a:ext cx="1302565"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t>The finish point</a:t>
            </a:r>
            <a:endParaRPr lang="he-IL" dirty="0"/>
          </a:p>
        </p:txBody>
      </p:sp>
      <p:sp>
        <p:nvSpPr>
          <p:cNvPr id="10" name="מלבן: פינות מעוגלות 9">
            <a:extLst>
              <a:ext uri="{FF2B5EF4-FFF2-40B4-BE49-F238E27FC236}">
                <a16:creationId xmlns:a16="http://schemas.microsoft.com/office/drawing/2014/main" id="{BD3BF264-9AC4-18F5-A5C1-A2725E32BE00}"/>
              </a:ext>
            </a:extLst>
          </p:cNvPr>
          <p:cNvSpPr/>
          <p:nvPr/>
        </p:nvSpPr>
        <p:spPr>
          <a:xfrm>
            <a:off x="3075353" y="3285767"/>
            <a:ext cx="1039447"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solidFill>
                  <a:schemeClr val="tx1"/>
                </a:solidFill>
              </a:rPr>
              <a:t>The </a:t>
            </a:r>
            <a:r>
              <a:rPr lang="en-US" dirty="0">
                <a:solidFill>
                  <a:schemeClr val="tx1"/>
                </a:solidFill>
                <a:latin typeface="Söhne"/>
              </a:rPr>
              <a:t>rotating saw</a:t>
            </a:r>
            <a:endParaRPr lang="he-IL" dirty="0">
              <a:solidFill>
                <a:schemeClr val="tx1"/>
              </a:solidFill>
            </a:endParaRPr>
          </a:p>
        </p:txBody>
      </p:sp>
      <p:sp>
        <p:nvSpPr>
          <p:cNvPr id="11" name="מלבן: פינות מעוגלות 10">
            <a:extLst>
              <a:ext uri="{FF2B5EF4-FFF2-40B4-BE49-F238E27FC236}">
                <a16:creationId xmlns:a16="http://schemas.microsoft.com/office/drawing/2014/main" id="{7A6ADEBB-1B08-BE3F-90A6-E44AEA76A852}"/>
              </a:ext>
            </a:extLst>
          </p:cNvPr>
          <p:cNvSpPr/>
          <p:nvPr/>
        </p:nvSpPr>
        <p:spPr>
          <a:xfrm>
            <a:off x="4729480" y="3579167"/>
            <a:ext cx="1302565"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t>The checkpoint</a:t>
            </a:r>
            <a:endParaRPr lang="he-IL" dirty="0"/>
          </a:p>
        </p:txBody>
      </p:sp>
      <p:cxnSp>
        <p:nvCxnSpPr>
          <p:cNvPr id="14" name="מחבר חץ ישר 13">
            <a:extLst>
              <a:ext uri="{FF2B5EF4-FFF2-40B4-BE49-F238E27FC236}">
                <a16:creationId xmlns:a16="http://schemas.microsoft.com/office/drawing/2014/main" id="{4F62CB3A-3789-6342-DC61-4FB0F074AFAA}"/>
              </a:ext>
            </a:extLst>
          </p:cNvPr>
          <p:cNvCxnSpPr>
            <a:stCxn id="7" idx="2"/>
          </p:cNvCxnSpPr>
          <p:nvPr/>
        </p:nvCxnSpPr>
        <p:spPr>
          <a:xfrm flipH="1">
            <a:off x="2783840" y="2969598"/>
            <a:ext cx="652780" cy="316169"/>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מחבר חץ ישר 18">
            <a:extLst>
              <a:ext uri="{FF2B5EF4-FFF2-40B4-BE49-F238E27FC236}">
                <a16:creationId xmlns:a16="http://schemas.microsoft.com/office/drawing/2014/main" id="{C0EE5787-C369-8CCB-7286-C9275A2008E2}"/>
              </a:ext>
            </a:extLst>
          </p:cNvPr>
          <p:cNvCxnSpPr>
            <a:stCxn id="10" idx="2"/>
          </p:cNvCxnSpPr>
          <p:nvPr/>
        </p:nvCxnSpPr>
        <p:spPr>
          <a:xfrm flipH="1">
            <a:off x="3281680" y="4101844"/>
            <a:ext cx="313397" cy="510796"/>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מחבר חץ ישר 21">
            <a:extLst>
              <a:ext uri="{FF2B5EF4-FFF2-40B4-BE49-F238E27FC236}">
                <a16:creationId xmlns:a16="http://schemas.microsoft.com/office/drawing/2014/main" id="{124C46A8-A6DB-1631-60AC-DCF011B98581}"/>
              </a:ext>
            </a:extLst>
          </p:cNvPr>
          <p:cNvCxnSpPr>
            <a:stCxn id="11" idx="2"/>
          </p:cNvCxnSpPr>
          <p:nvPr/>
        </p:nvCxnSpPr>
        <p:spPr>
          <a:xfrm flipH="1">
            <a:off x="4729480" y="4395244"/>
            <a:ext cx="651283" cy="237716"/>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מחבר חץ ישר 23">
            <a:extLst>
              <a:ext uri="{FF2B5EF4-FFF2-40B4-BE49-F238E27FC236}">
                <a16:creationId xmlns:a16="http://schemas.microsoft.com/office/drawing/2014/main" id="{33DC50E5-A14F-4EE5-4010-33F57B9A673A}"/>
              </a:ext>
            </a:extLst>
          </p:cNvPr>
          <p:cNvCxnSpPr>
            <a:stCxn id="9" idx="2"/>
          </p:cNvCxnSpPr>
          <p:nvPr/>
        </p:nvCxnSpPr>
        <p:spPr>
          <a:xfrm flipH="1">
            <a:off x="10149840" y="3054155"/>
            <a:ext cx="6123" cy="224678"/>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31193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95851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4</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313805" y="2603838"/>
            <a:ext cx="11564390" cy="3295650"/>
          </a:xfrm>
        </p:spPr>
        <p:txBody>
          <a:bodyPr>
            <a:normAutofit/>
          </a:bodyPr>
          <a:lstStyle/>
          <a:p>
            <a:pPr marL="0" indent="0" algn="l">
              <a:buNone/>
            </a:pPr>
            <a:r>
              <a:rPr lang="en-US" dirty="0"/>
              <a:t>- Scoring/Penalty – Game timer and dying penalty.</a:t>
            </a:r>
            <a:br>
              <a:rPr lang="en-US" dirty="0"/>
            </a:br>
            <a:r>
              <a:rPr lang="en-US" dirty="0"/>
              <a:t>- Scene parameters – Game score and background music.</a:t>
            </a:r>
            <a:br>
              <a:rPr lang="en-US" dirty="0"/>
            </a:br>
            <a:r>
              <a:rPr lang="en-US" dirty="0"/>
              <a:t>- Game triggers - Collision detection and finish point.</a:t>
            </a:r>
            <a:br>
              <a:rPr lang="en-US" dirty="0"/>
            </a:br>
            <a:r>
              <a:rPr lang="en-US" dirty="0"/>
              <a:t>- Collision detection - Obstacles using Triggers and Labels.</a:t>
            </a:r>
            <a:br>
              <a:rPr lang="en-US" dirty="0"/>
            </a:br>
            <a:r>
              <a:rPr lang="en-US" dirty="0"/>
              <a:t>- Terrain – Game tiles.</a:t>
            </a:r>
            <a:br>
              <a:rPr lang="en-US" dirty="0"/>
            </a:br>
            <a:r>
              <a:rPr lang="en-US" dirty="0"/>
              <a:t>- Original Animator - Rotating Saw.</a:t>
            </a:r>
            <a:br>
              <a:rPr lang="en-US" dirty="0"/>
            </a:br>
            <a:br>
              <a:rPr lang="en-US" dirty="0"/>
            </a:br>
            <a:endParaRPr lang="en-US" dirty="0"/>
          </a:p>
        </p:txBody>
      </p:sp>
    </p:spTree>
    <p:extLst>
      <p:ext uri="{BB962C8B-B14F-4D97-AF65-F5344CB8AC3E}">
        <p14:creationId xmlns:p14="http://schemas.microsoft.com/office/powerpoint/2010/main" val="622279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295730"/>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5</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pic>
        <p:nvPicPr>
          <p:cNvPr id="5" name="תמונה 4" descr="תמונה שמכילה צילום מסך, ריבוע, מלבן">
            <a:extLst>
              <a:ext uri="{FF2B5EF4-FFF2-40B4-BE49-F238E27FC236}">
                <a16:creationId xmlns:a16="http://schemas.microsoft.com/office/drawing/2014/main" id="{DB6D6FD2-CE93-241E-4533-08134A5242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26" y="1535429"/>
            <a:ext cx="12165134" cy="5109356"/>
          </a:xfrm>
          <a:prstGeom prst="rect">
            <a:avLst/>
          </a:prstGeom>
        </p:spPr>
      </p:pic>
      <p:sp>
        <p:nvSpPr>
          <p:cNvPr id="8" name="מלבן: פינות מעוגלות 7">
            <a:extLst>
              <a:ext uri="{FF2B5EF4-FFF2-40B4-BE49-F238E27FC236}">
                <a16:creationId xmlns:a16="http://schemas.microsoft.com/office/drawing/2014/main" id="{9DB65768-CEE0-F574-7F50-303DC9072A80}"/>
              </a:ext>
            </a:extLst>
          </p:cNvPr>
          <p:cNvSpPr/>
          <p:nvPr/>
        </p:nvSpPr>
        <p:spPr>
          <a:xfrm>
            <a:off x="1482839" y="2697480"/>
            <a:ext cx="1498600" cy="731520"/>
          </a:xfrm>
          <a:prstGeom prst="roundRect">
            <a:avLst/>
          </a:prstGeom>
          <a:no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ln w="0"/>
                <a:solidFill>
                  <a:schemeClr val="tx1"/>
                </a:solidFill>
                <a:effectLst>
                  <a:outerShdw blurRad="38100" dist="19050" dir="2700000" algn="tl" rotWithShape="0">
                    <a:schemeClr val="dk1">
                      <a:alpha val="40000"/>
                    </a:schemeClr>
                  </a:outerShdw>
                </a:effectLst>
              </a:rPr>
              <a:t>The </a:t>
            </a:r>
            <a:r>
              <a:rPr lang="en-US" b="0" i="0" dirty="0">
                <a:solidFill>
                  <a:schemeClr val="tx1"/>
                </a:solidFill>
                <a:effectLst/>
                <a:latin typeface="Söhne"/>
              </a:rPr>
              <a:t>rugged lumberjack</a:t>
            </a:r>
            <a:endParaRPr lang="he-IL" dirty="0">
              <a:ln w="0"/>
              <a:solidFill>
                <a:schemeClr val="tx1"/>
              </a:solidFill>
              <a:effectLst>
                <a:outerShdw blurRad="38100" dist="19050" dir="2700000" algn="tl" rotWithShape="0">
                  <a:schemeClr val="dk1">
                    <a:alpha val="40000"/>
                  </a:schemeClr>
                </a:outerShdw>
              </a:effectLst>
            </a:endParaRPr>
          </a:p>
        </p:txBody>
      </p:sp>
      <p:sp>
        <p:nvSpPr>
          <p:cNvPr id="12" name="מלבן: פינות מעוגלות 11">
            <a:extLst>
              <a:ext uri="{FF2B5EF4-FFF2-40B4-BE49-F238E27FC236}">
                <a16:creationId xmlns:a16="http://schemas.microsoft.com/office/drawing/2014/main" id="{8D8AA9A9-FE5B-CA2C-B74E-7687D84808FB}"/>
              </a:ext>
            </a:extLst>
          </p:cNvPr>
          <p:cNvSpPr/>
          <p:nvPr/>
        </p:nvSpPr>
        <p:spPr>
          <a:xfrm>
            <a:off x="5978639" y="4382092"/>
            <a:ext cx="1509281"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solidFill>
                  <a:schemeClr val="tx1"/>
                </a:solidFill>
              </a:rPr>
              <a:t>The </a:t>
            </a:r>
            <a:r>
              <a:rPr lang="en-US" b="0" i="0" dirty="0">
                <a:solidFill>
                  <a:schemeClr val="tx1"/>
                </a:solidFill>
                <a:effectLst/>
                <a:latin typeface="Söhne"/>
              </a:rPr>
              <a:t>Intricate Long Metal Spike</a:t>
            </a:r>
            <a:endParaRPr lang="he-IL" dirty="0">
              <a:solidFill>
                <a:schemeClr val="tx1"/>
              </a:solidFill>
            </a:endParaRPr>
          </a:p>
        </p:txBody>
      </p:sp>
      <p:sp>
        <p:nvSpPr>
          <p:cNvPr id="13" name="מלבן: פינות מעוגלות 12">
            <a:extLst>
              <a:ext uri="{FF2B5EF4-FFF2-40B4-BE49-F238E27FC236}">
                <a16:creationId xmlns:a16="http://schemas.microsoft.com/office/drawing/2014/main" id="{362C3AA8-5A9F-E5DD-0838-6799299F50FA}"/>
              </a:ext>
            </a:extLst>
          </p:cNvPr>
          <p:cNvSpPr/>
          <p:nvPr/>
        </p:nvSpPr>
        <p:spPr>
          <a:xfrm>
            <a:off x="8773160" y="1787761"/>
            <a:ext cx="1302565"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t>The finish point</a:t>
            </a:r>
            <a:endParaRPr lang="he-IL" dirty="0"/>
          </a:p>
        </p:txBody>
      </p:sp>
      <p:sp>
        <p:nvSpPr>
          <p:cNvPr id="15" name="מלבן: פינות מעוגלות 14">
            <a:extLst>
              <a:ext uri="{FF2B5EF4-FFF2-40B4-BE49-F238E27FC236}">
                <a16:creationId xmlns:a16="http://schemas.microsoft.com/office/drawing/2014/main" id="{5EA462C0-3193-8D3A-1485-D14464FD184A}"/>
              </a:ext>
            </a:extLst>
          </p:cNvPr>
          <p:cNvSpPr/>
          <p:nvPr/>
        </p:nvSpPr>
        <p:spPr>
          <a:xfrm>
            <a:off x="3469119" y="3562264"/>
            <a:ext cx="1039447"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solidFill>
                  <a:schemeClr val="tx1"/>
                </a:solidFill>
              </a:rPr>
              <a:t>The </a:t>
            </a:r>
            <a:r>
              <a:rPr lang="en-US" b="0" i="0" dirty="0">
                <a:solidFill>
                  <a:schemeClr val="tx1"/>
                </a:solidFill>
                <a:effectLst/>
                <a:latin typeface="Söhne"/>
              </a:rPr>
              <a:t>Block Crusher</a:t>
            </a:r>
            <a:endParaRPr lang="he-IL" dirty="0">
              <a:solidFill>
                <a:schemeClr val="tx1"/>
              </a:solidFill>
            </a:endParaRPr>
          </a:p>
        </p:txBody>
      </p:sp>
      <p:sp>
        <p:nvSpPr>
          <p:cNvPr id="16" name="מלבן: פינות מעוגלות 15">
            <a:extLst>
              <a:ext uri="{FF2B5EF4-FFF2-40B4-BE49-F238E27FC236}">
                <a16:creationId xmlns:a16="http://schemas.microsoft.com/office/drawing/2014/main" id="{3B74DE44-3EBE-57CC-B4A8-DF88A2B57D1B}"/>
              </a:ext>
            </a:extLst>
          </p:cNvPr>
          <p:cNvSpPr/>
          <p:nvPr/>
        </p:nvSpPr>
        <p:spPr>
          <a:xfrm>
            <a:off x="6800703" y="1881403"/>
            <a:ext cx="1039447"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solidFill>
                  <a:schemeClr val="tx1"/>
                </a:solidFill>
              </a:rPr>
              <a:t>The </a:t>
            </a:r>
            <a:r>
              <a:rPr lang="en-US" dirty="0">
                <a:solidFill>
                  <a:schemeClr val="tx1"/>
                </a:solidFill>
                <a:latin typeface="Söhne"/>
              </a:rPr>
              <a:t>portal</a:t>
            </a:r>
            <a:endParaRPr lang="he-IL" dirty="0">
              <a:solidFill>
                <a:schemeClr val="tx1"/>
              </a:solidFill>
            </a:endParaRPr>
          </a:p>
        </p:txBody>
      </p:sp>
      <p:cxnSp>
        <p:nvCxnSpPr>
          <p:cNvPr id="18" name="מחבר חץ ישר 17">
            <a:extLst>
              <a:ext uri="{FF2B5EF4-FFF2-40B4-BE49-F238E27FC236}">
                <a16:creationId xmlns:a16="http://schemas.microsoft.com/office/drawing/2014/main" id="{7B11ACAA-D65A-0C6D-E7C1-44B43C18E9E2}"/>
              </a:ext>
            </a:extLst>
          </p:cNvPr>
          <p:cNvCxnSpPr>
            <a:stCxn id="8" idx="2"/>
          </p:cNvCxnSpPr>
          <p:nvPr/>
        </p:nvCxnSpPr>
        <p:spPr>
          <a:xfrm>
            <a:off x="2232139" y="3429000"/>
            <a:ext cx="13221" cy="2184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מחבר חץ ישר 20">
            <a:extLst>
              <a:ext uri="{FF2B5EF4-FFF2-40B4-BE49-F238E27FC236}">
                <a16:creationId xmlns:a16="http://schemas.microsoft.com/office/drawing/2014/main" id="{E96BBEFA-E49B-9B09-23C1-A63B54A2E8D5}"/>
              </a:ext>
            </a:extLst>
          </p:cNvPr>
          <p:cNvCxnSpPr>
            <a:stCxn id="16" idx="3"/>
          </p:cNvCxnSpPr>
          <p:nvPr/>
        </p:nvCxnSpPr>
        <p:spPr>
          <a:xfrm>
            <a:off x="7840150" y="2289442"/>
            <a:ext cx="287850" cy="4080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מחבר חץ ישר 24">
            <a:extLst>
              <a:ext uri="{FF2B5EF4-FFF2-40B4-BE49-F238E27FC236}">
                <a16:creationId xmlns:a16="http://schemas.microsoft.com/office/drawing/2014/main" id="{36E8EE52-7D39-1E22-7EAE-4207BD2B9267}"/>
              </a:ext>
            </a:extLst>
          </p:cNvPr>
          <p:cNvCxnSpPr>
            <a:stCxn id="13" idx="2"/>
          </p:cNvCxnSpPr>
          <p:nvPr/>
        </p:nvCxnSpPr>
        <p:spPr>
          <a:xfrm flipH="1">
            <a:off x="9306560" y="2603838"/>
            <a:ext cx="117883" cy="312082"/>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מחבר חץ ישר 26">
            <a:extLst>
              <a:ext uri="{FF2B5EF4-FFF2-40B4-BE49-F238E27FC236}">
                <a16:creationId xmlns:a16="http://schemas.microsoft.com/office/drawing/2014/main" id="{C01AF103-8E6A-AF77-2360-746A1FCCF25D}"/>
              </a:ext>
            </a:extLst>
          </p:cNvPr>
          <p:cNvCxnSpPr>
            <a:stCxn id="15" idx="2"/>
          </p:cNvCxnSpPr>
          <p:nvPr/>
        </p:nvCxnSpPr>
        <p:spPr>
          <a:xfrm flipH="1">
            <a:off x="3808013" y="4378341"/>
            <a:ext cx="180830" cy="66101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מחבר חץ ישר 28">
            <a:extLst>
              <a:ext uri="{FF2B5EF4-FFF2-40B4-BE49-F238E27FC236}">
                <a16:creationId xmlns:a16="http://schemas.microsoft.com/office/drawing/2014/main" id="{707D52EE-8C0F-1774-3CA8-8C97B1316CF4}"/>
              </a:ext>
            </a:extLst>
          </p:cNvPr>
          <p:cNvCxnSpPr>
            <a:stCxn id="12" idx="2"/>
          </p:cNvCxnSpPr>
          <p:nvPr/>
        </p:nvCxnSpPr>
        <p:spPr>
          <a:xfrm flipH="1">
            <a:off x="6563360" y="5198169"/>
            <a:ext cx="169920" cy="29839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5170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95851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5</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313805" y="2603838"/>
            <a:ext cx="11564390" cy="3295650"/>
          </a:xfrm>
        </p:spPr>
        <p:txBody>
          <a:bodyPr>
            <a:normAutofit lnSpcReduction="10000"/>
          </a:bodyPr>
          <a:lstStyle/>
          <a:p>
            <a:pPr marL="0" indent="0" algn="l">
              <a:buNone/>
            </a:pPr>
            <a:r>
              <a:rPr lang="en-US" dirty="0"/>
              <a:t>- Scoring/Penalty – Game timer and dying penalty.</a:t>
            </a:r>
            <a:br>
              <a:rPr lang="en-US" dirty="0"/>
            </a:br>
            <a:r>
              <a:rPr lang="en-US" dirty="0"/>
              <a:t>- Scene parameters – Game score and background music.</a:t>
            </a:r>
            <a:br>
              <a:rPr lang="en-US" dirty="0"/>
            </a:br>
            <a:r>
              <a:rPr lang="en-US" dirty="0"/>
              <a:t>- Game triggers - Collision detection and finish point.</a:t>
            </a:r>
            <a:br>
              <a:rPr lang="en-US" dirty="0"/>
            </a:br>
            <a:r>
              <a:rPr lang="en-US" dirty="0"/>
              <a:t>- Collision detection - Obstacles using Triggers and Labels.</a:t>
            </a:r>
            <a:br>
              <a:rPr lang="en-US" dirty="0"/>
            </a:br>
            <a:r>
              <a:rPr lang="en-US" dirty="0"/>
              <a:t>- Terrain – Game tiles.</a:t>
            </a:r>
            <a:br>
              <a:rPr lang="en-US" dirty="0"/>
            </a:br>
            <a:r>
              <a:rPr lang="en-US" dirty="0"/>
              <a:t>- Original Animator – Portal.</a:t>
            </a:r>
            <a:br>
              <a:rPr lang="en-US" dirty="0"/>
            </a:br>
            <a:r>
              <a:rPr lang="en-US" dirty="0"/>
              <a:t>- Original Assets - Metal spike and block crusher.</a:t>
            </a:r>
            <a:br>
              <a:rPr lang="en-US" dirty="0"/>
            </a:br>
            <a:br>
              <a:rPr lang="en-US" dirty="0"/>
            </a:br>
            <a:endParaRPr lang="en-US" dirty="0"/>
          </a:p>
        </p:txBody>
      </p:sp>
    </p:spTree>
    <p:extLst>
      <p:ext uri="{BB962C8B-B14F-4D97-AF65-F5344CB8AC3E}">
        <p14:creationId xmlns:p14="http://schemas.microsoft.com/office/powerpoint/2010/main" val="2940522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303178" y="209483"/>
            <a:ext cx="6671553" cy="1325563"/>
          </a:xfrm>
        </p:spPr>
        <p:txBody>
          <a:bodyPr>
            <a:normAutofit/>
          </a:bodyPr>
          <a:lstStyle/>
          <a:p>
            <a:pPr algn="l"/>
            <a:r>
              <a:rPr lang="en-US" sz="6000" b="1" i="0" dirty="0">
                <a:ln w="6600">
                  <a:solidFill>
                    <a:schemeClr val="accent2"/>
                  </a:solidFill>
                  <a:prstDash val="solid"/>
                </a:ln>
                <a:solidFill>
                  <a:srgbClr val="FFFFFF"/>
                </a:solidFill>
                <a:effectLst>
                  <a:outerShdw dist="38100" dir="2700000" algn="tl" rotWithShape="0">
                    <a:schemeClr val="accent2"/>
                  </a:outerShdw>
                </a:effectLst>
                <a:latin typeface="Söhne"/>
              </a:rPr>
              <a:t>Missing features</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303178" y="1535046"/>
            <a:ext cx="9317477" cy="1617967"/>
          </a:xfrm>
        </p:spPr>
        <p:txBody>
          <a:bodyPr>
            <a:normAutofit/>
          </a:bodyPr>
          <a:lstStyle/>
          <a:p>
            <a:pPr marL="0" indent="0" algn="l">
              <a:buNone/>
            </a:pPr>
            <a:r>
              <a:rPr lang="en-US" dirty="0"/>
              <a:t>- LOD Assets – Not relevant to 2D</a:t>
            </a:r>
            <a:r>
              <a:rPr lang="he-IL" dirty="0"/>
              <a:t>  </a:t>
            </a:r>
            <a:br>
              <a:rPr lang="en-US" dirty="0"/>
            </a:br>
            <a:r>
              <a:rPr lang="en-US" dirty="0"/>
              <a:t>- Stealth Recast -  Didn't understand feature / Not relevant to game theme</a:t>
            </a:r>
          </a:p>
        </p:txBody>
      </p:sp>
      <p:sp>
        <p:nvSpPr>
          <p:cNvPr id="5" name="כותרת 1">
            <a:extLst>
              <a:ext uri="{FF2B5EF4-FFF2-40B4-BE49-F238E27FC236}">
                <a16:creationId xmlns:a16="http://schemas.microsoft.com/office/drawing/2014/main" id="{9620150E-1C28-B0D7-5996-25E5E9ED6E08}"/>
              </a:ext>
            </a:extLst>
          </p:cNvPr>
          <p:cNvSpPr txBox="1">
            <a:spLocks/>
          </p:cNvSpPr>
          <p:nvPr/>
        </p:nvSpPr>
        <p:spPr>
          <a:xfrm>
            <a:off x="303178" y="3137347"/>
            <a:ext cx="6671553" cy="1325563"/>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l"/>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Known bugs</a:t>
            </a:r>
            <a:endParaRPr lang="he-IL" sz="6000" dirty="0"/>
          </a:p>
        </p:txBody>
      </p:sp>
      <p:sp>
        <p:nvSpPr>
          <p:cNvPr id="6" name="מציין מיקום תוכן 2">
            <a:extLst>
              <a:ext uri="{FF2B5EF4-FFF2-40B4-BE49-F238E27FC236}">
                <a16:creationId xmlns:a16="http://schemas.microsoft.com/office/drawing/2014/main" id="{F9CE8D74-AE38-A9AA-5BEE-7867705BAB80}"/>
              </a:ext>
            </a:extLst>
          </p:cNvPr>
          <p:cNvSpPr txBox="1">
            <a:spLocks/>
          </p:cNvSpPr>
          <p:nvPr/>
        </p:nvSpPr>
        <p:spPr>
          <a:xfrm>
            <a:off x="303177" y="4447244"/>
            <a:ext cx="9317477" cy="1617967"/>
          </a:xfrm>
          <a:prstGeom prst="rect">
            <a:avLst/>
          </a:prstGeom>
        </p:spPr>
        <p:txBody>
          <a:bodyPr vert="horz" lIns="91440" tIns="45720" rIns="91440" bIns="45720" rtlCol="1">
            <a:norm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Font typeface="Arial" panose="020B0604020202020204" pitchFamily="34" charset="0"/>
              <a:buNone/>
            </a:pPr>
            <a:r>
              <a:rPr lang="en-US" dirty="0"/>
              <a:t>- Skeleton AI - In some rare cases it doesn't chase the player perfectly.</a:t>
            </a:r>
          </a:p>
        </p:txBody>
      </p:sp>
    </p:spTree>
    <p:extLst>
      <p:ext uri="{BB962C8B-B14F-4D97-AF65-F5344CB8AC3E}">
        <p14:creationId xmlns:p14="http://schemas.microsoft.com/office/powerpoint/2010/main" val="20280667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295730"/>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6</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pic>
        <p:nvPicPr>
          <p:cNvPr id="6" name="תמונה 5" descr="תמונה שמכילה צילום מסך, צבעוני, עיצוב">
            <a:extLst>
              <a:ext uri="{FF2B5EF4-FFF2-40B4-BE49-F238E27FC236}">
                <a16:creationId xmlns:a16="http://schemas.microsoft.com/office/drawing/2014/main" id="{BA61DF19-C641-3DE0-8A3E-4A30013FD3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22" y="1453090"/>
            <a:ext cx="12146155" cy="5117827"/>
          </a:xfrm>
          <a:prstGeom prst="rect">
            <a:avLst/>
          </a:prstGeom>
        </p:spPr>
      </p:pic>
      <p:sp>
        <p:nvSpPr>
          <p:cNvPr id="7" name="מלבן: פינות מעוגלות 6">
            <a:extLst>
              <a:ext uri="{FF2B5EF4-FFF2-40B4-BE49-F238E27FC236}">
                <a16:creationId xmlns:a16="http://schemas.microsoft.com/office/drawing/2014/main" id="{9D4004FB-4AE8-362C-B6B3-B4837A603EC3}"/>
              </a:ext>
            </a:extLst>
          </p:cNvPr>
          <p:cNvSpPr/>
          <p:nvPr/>
        </p:nvSpPr>
        <p:spPr>
          <a:xfrm>
            <a:off x="3532553" y="3843624"/>
            <a:ext cx="1302565"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t>The finish point</a:t>
            </a:r>
            <a:endParaRPr lang="he-IL" dirty="0"/>
          </a:p>
        </p:txBody>
      </p:sp>
      <p:sp>
        <p:nvSpPr>
          <p:cNvPr id="9" name="מלבן: פינות מעוגלות 8">
            <a:extLst>
              <a:ext uri="{FF2B5EF4-FFF2-40B4-BE49-F238E27FC236}">
                <a16:creationId xmlns:a16="http://schemas.microsoft.com/office/drawing/2014/main" id="{5FDECCE5-802B-F731-436F-FF82FD99EAEC}"/>
              </a:ext>
            </a:extLst>
          </p:cNvPr>
          <p:cNvSpPr/>
          <p:nvPr/>
        </p:nvSpPr>
        <p:spPr>
          <a:xfrm>
            <a:off x="7814862" y="1621294"/>
            <a:ext cx="1498600" cy="1025694"/>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solidFill>
                  <a:schemeClr val="tx1"/>
                </a:solidFill>
              </a:rPr>
              <a:t>The enemy:</a:t>
            </a:r>
          </a:p>
          <a:p>
            <a:pPr algn="ctr"/>
            <a:r>
              <a:rPr lang="en-US" dirty="0">
                <a:solidFill>
                  <a:schemeClr val="tx1"/>
                </a:solidFill>
              </a:rPr>
              <a:t>The </a:t>
            </a:r>
            <a:r>
              <a:rPr lang="en-US" b="0" i="0" dirty="0">
                <a:effectLst/>
                <a:latin typeface="Söhne"/>
              </a:rPr>
              <a:t>elusive vampire</a:t>
            </a:r>
            <a:endParaRPr lang="he-IL" dirty="0">
              <a:solidFill>
                <a:schemeClr val="tx1"/>
              </a:solidFill>
            </a:endParaRPr>
          </a:p>
        </p:txBody>
      </p:sp>
      <p:sp>
        <p:nvSpPr>
          <p:cNvPr id="10" name="מלבן: פינות מעוגלות 9">
            <a:extLst>
              <a:ext uri="{FF2B5EF4-FFF2-40B4-BE49-F238E27FC236}">
                <a16:creationId xmlns:a16="http://schemas.microsoft.com/office/drawing/2014/main" id="{F1C5FFDC-DE46-2525-C741-8465573A098F}"/>
              </a:ext>
            </a:extLst>
          </p:cNvPr>
          <p:cNvSpPr/>
          <p:nvPr/>
        </p:nvSpPr>
        <p:spPr>
          <a:xfrm>
            <a:off x="3647309" y="2603837"/>
            <a:ext cx="1498600" cy="731520"/>
          </a:xfrm>
          <a:prstGeom prst="roundRect">
            <a:avLst/>
          </a:prstGeom>
          <a:no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ln w="0"/>
                <a:solidFill>
                  <a:schemeClr val="tx1"/>
                </a:solidFill>
                <a:effectLst>
                  <a:outerShdw blurRad="38100" dist="19050" dir="2700000" algn="tl" rotWithShape="0">
                    <a:schemeClr val="dk1">
                      <a:alpha val="40000"/>
                    </a:schemeClr>
                  </a:outerShdw>
                </a:effectLst>
              </a:rPr>
              <a:t>The </a:t>
            </a:r>
            <a:r>
              <a:rPr lang="en-US" b="0" i="0" dirty="0">
                <a:solidFill>
                  <a:schemeClr val="tx1"/>
                </a:solidFill>
                <a:effectLst/>
                <a:latin typeface="Söhne"/>
              </a:rPr>
              <a:t>loyal Doggy</a:t>
            </a:r>
            <a:endParaRPr lang="he-IL" dirty="0">
              <a:ln w="0"/>
              <a:solidFill>
                <a:schemeClr val="tx1"/>
              </a:solidFill>
              <a:effectLst>
                <a:outerShdw blurRad="38100" dist="19050" dir="2700000" algn="tl" rotWithShape="0">
                  <a:schemeClr val="dk1">
                    <a:alpha val="40000"/>
                  </a:schemeClr>
                </a:outerShdw>
              </a:effectLst>
            </a:endParaRPr>
          </a:p>
        </p:txBody>
      </p:sp>
      <p:cxnSp>
        <p:nvCxnSpPr>
          <p:cNvPr id="20" name="מחבר חץ ישר 19">
            <a:extLst>
              <a:ext uri="{FF2B5EF4-FFF2-40B4-BE49-F238E27FC236}">
                <a16:creationId xmlns:a16="http://schemas.microsoft.com/office/drawing/2014/main" id="{FFDF8ECF-8882-41F7-6935-8B99B305F229}"/>
              </a:ext>
            </a:extLst>
          </p:cNvPr>
          <p:cNvCxnSpPr>
            <a:stCxn id="10" idx="1"/>
          </p:cNvCxnSpPr>
          <p:nvPr/>
        </p:nvCxnSpPr>
        <p:spPr>
          <a:xfrm flipH="1">
            <a:off x="2783840" y="2969597"/>
            <a:ext cx="863469" cy="149523"/>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מחבר חץ ישר 22">
            <a:extLst>
              <a:ext uri="{FF2B5EF4-FFF2-40B4-BE49-F238E27FC236}">
                <a16:creationId xmlns:a16="http://schemas.microsoft.com/office/drawing/2014/main" id="{C1A8DA05-8A16-359E-947F-FE56BA1D92F7}"/>
              </a:ext>
            </a:extLst>
          </p:cNvPr>
          <p:cNvCxnSpPr>
            <a:cxnSpLocks/>
            <a:stCxn id="9" idx="2"/>
          </p:cNvCxnSpPr>
          <p:nvPr/>
        </p:nvCxnSpPr>
        <p:spPr>
          <a:xfrm flipH="1">
            <a:off x="8341360" y="2646988"/>
            <a:ext cx="222802" cy="2079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מחבר חץ ישר 25">
            <a:extLst>
              <a:ext uri="{FF2B5EF4-FFF2-40B4-BE49-F238E27FC236}">
                <a16:creationId xmlns:a16="http://schemas.microsoft.com/office/drawing/2014/main" id="{B647A708-F282-DD46-3126-B9C924351231}"/>
              </a:ext>
            </a:extLst>
          </p:cNvPr>
          <p:cNvCxnSpPr>
            <a:stCxn id="7" idx="2"/>
          </p:cNvCxnSpPr>
          <p:nvPr/>
        </p:nvCxnSpPr>
        <p:spPr>
          <a:xfrm flipH="1">
            <a:off x="3870960" y="4659701"/>
            <a:ext cx="312876" cy="623499"/>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73339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95851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6</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313805" y="2603838"/>
            <a:ext cx="11564390" cy="3295650"/>
          </a:xfrm>
        </p:spPr>
        <p:txBody>
          <a:bodyPr>
            <a:normAutofit lnSpcReduction="10000"/>
          </a:bodyPr>
          <a:lstStyle/>
          <a:p>
            <a:pPr marL="0" indent="0" algn="l">
              <a:buNone/>
            </a:pPr>
            <a:r>
              <a:rPr lang="en-US" dirty="0"/>
              <a:t>- Scoring/Penalty – Game timer and dying penalty.</a:t>
            </a:r>
            <a:br>
              <a:rPr lang="en-US" dirty="0"/>
            </a:br>
            <a:r>
              <a:rPr lang="en-US" dirty="0"/>
              <a:t>- Scene parameters – Game score and background music.</a:t>
            </a:r>
            <a:br>
              <a:rPr lang="en-US" dirty="0"/>
            </a:br>
            <a:r>
              <a:rPr lang="en-US" dirty="0"/>
              <a:t>- Game triggers - Collision detection and finish point.</a:t>
            </a:r>
            <a:br>
              <a:rPr lang="en-US" dirty="0"/>
            </a:br>
            <a:r>
              <a:rPr lang="en-US" dirty="0"/>
              <a:t>- Collision detection - Obstacles using Triggers and Labels.</a:t>
            </a:r>
            <a:br>
              <a:rPr lang="en-US" dirty="0"/>
            </a:br>
            <a:r>
              <a:rPr lang="en-US" dirty="0"/>
              <a:t>- Terrain – Game tiles.</a:t>
            </a:r>
            <a:br>
              <a:rPr lang="en-US" dirty="0"/>
            </a:br>
            <a:r>
              <a:rPr lang="en-US" dirty="0"/>
              <a:t>- Patrol - Zombie enemy.</a:t>
            </a:r>
            <a:br>
              <a:rPr lang="en-US" dirty="0"/>
            </a:br>
            <a:r>
              <a:rPr lang="en-US" dirty="0"/>
              <a:t>- Pathfinding - Zombie Enemy.</a:t>
            </a:r>
            <a:br>
              <a:rPr lang="en-US" dirty="0"/>
            </a:br>
            <a:br>
              <a:rPr lang="en-US" dirty="0"/>
            </a:br>
            <a:endParaRPr lang="en-US" dirty="0"/>
          </a:p>
        </p:txBody>
      </p:sp>
    </p:spTree>
    <p:extLst>
      <p:ext uri="{BB962C8B-B14F-4D97-AF65-F5344CB8AC3E}">
        <p14:creationId xmlns:p14="http://schemas.microsoft.com/office/powerpoint/2010/main" val="3833492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44679" y="12511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Finish Game Scene</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pic>
        <p:nvPicPr>
          <p:cNvPr id="10" name="תמונה 9" descr="תמונה שמכילה טקסט, צילום מסך, גופן, עיצוב&#10;&#10;התיאור נוצר באופן אוטומטי">
            <a:extLst>
              <a:ext uri="{FF2B5EF4-FFF2-40B4-BE49-F238E27FC236}">
                <a16:creationId xmlns:a16="http://schemas.microsoft.com/office/drawing/2014/main" id="{ACAB1C3E-89D3-BA6B-778F-B63FB2CBD1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345" y="1418459"/>
            <a:ext cx="11216268" cy="5314429"/>
          </a:xfrm>
          <a:prstGeom prst="rect">
            <a:avLst/>
          </a:prstGeom>
        </p:spPr>
      </p:pic>
    </p:spTree>
    <p:extLst>
      <p:ext uri="{BB962C8B-B14F-4D97-AF65-F5344CB8AC3E}">
        <p14:creationId xmlns:p14="http://schemas.microsoft.com/office/powerpoint/2010/main" val="37105743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44679" y="12511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Finish Game Scene</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sp>
        <p:nvSpPr>
          <p:cNvPr id="6" name="מציין מיקום תוכן 2">
            <a:extLst>
              <a:ext uri="{FF2B5EF4-FFF2-40B4-BE49-F238E27FC236}">
                <a16:creationId xmlns:a16="http://schemas.microsoft.com/office/drawing/2014/main" id="{44107A77-FB93-5DC0-A284-DF8D25CCD6F4}"/>
              </a:ext>
            </a:extLst>
          </p:cNvPr>
          <p:cNvSpPr txBox="1">
            <a:spLocks/>
          </p:cNvSpPr>
          <p:nvPr/>
        </p:nvSpPr>
        <p:spPr>
          <a:xfrm>
            <a:off x="313805" y="2603838"/>
            <a:ext cx="11564390" cy="3721850"/>
          </a:xfrm>
          <a:prstGeom prst="rect">
            <a:avLst/>
          </a:prstGeom>
        </p:spPr>
        <p:txBody>
          <a:bodyPr vert="horz" lIns="91440" tIns="45720" rIns="91440" bIns="45720" rtlCol="1">
            <a:norm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Font typeface="Arial" panose="020B0604020202020204" pitchFamily="34" charset="0"/>
              <a:buNone/>
            </a:pPr>
            <a:r>
              <a:rPr lang="en-US" dirty="0"/>
              <a:t>- </a:t>
            </a:r>
            <a:r>
              <a:rPr lang="it-IT" dirty="0"/>
              <a:t>Score menu - Finish game </a:t>
            </a:r>
            <a:r>
              <a:rPr lang="en-US" dirty="0"/>
              <a:t>s</a:t>
            </a:r>
            <a:r>
              <a:rPr lang="it-IT" dirty="0"/>
              <a:t>cene</a:t>
            </a:r>
            <a:br>
              <a:rPr lang="en-US" dirty="0"/>
            </a:br>
            <a:r>
              <a:rPr lang="en-US" dirty="0"/>
              <a:t>- Scene parameters – Game score and background music.</a:t>
            </a:r>
            <a:br>
              <a:rPr lang="en-US" dirty="0"/>
            </a:br>
            <a:r>
              <a:rPr lang="en-US" dirty="0"/>
              <a:t>- Game triggers - button return to menu.</a:t>
            </a:r>
            <a:br>
              <a:rPr lang="en-US" dirty="0"/>
            </a:br>
            <a:endParaRPr lang="en-US" dirty="0"/>
          </a:p>
        </p:txBody>
      </p:sp>
    </p:spTree>
    <p:extLst>
      <p:ext uri="{BB962C8B-B14F-4D97-AF65-F5344CB8AC3E}">
        <p14:creationId xmlns:p14="http://schemas.microsoft.com/office/powerpoint/2010/main" val="26937886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2766218"/>
            <a:ext cx="10515600" cy="1325563"/>
          </a:xfrm>
        </p:spPr>
        <p:txBody>
          <a:bodyPr>
            <a:normAutofit/>
          </a:bodyPr>
          <a:lstStyle/>
          <a:p>
            <a:pPr algn="ctr"/>
            <a:r>
              <a:rPr lang="en-US" sz="8000" b="1" dirty="0">
                <a:ln w="6600">
                  <a:solidFill>
                    <a:schemeClr val="accent2"/>
                  </a:solidFill>
                  <a:prstDash val="solid"/>
                </a:ln>
                <a:solidFill>
                  <a:srgbClr val="FFFFFF"/>
                </a:solidFill>
                <a:effectLst>
                  <a:outerShdw dist="38100" dir="2700000" algn="tl" rotWithShape="0">
                    <a:schemeClr val="accent2"/>
                  </a:outerShdw>
                </a:effectLst>
                <a:latin typeface="Söhne"/>
              </a:rPr>
              <a:t>Thank you!</a:t>
            </a:r>
            <a:endParaRPr lang="he-IL" sz="8000" dirty="0"/>
          </a:p>
        </p:txBody>
      </p:sp>
    </p:spTree>
    <p:extLst>
      <p:ext uri="{BB962C8B-B14F-4D97-AF65-F5344CB8AC3E}">
        <p14:creationId xmlns:p14="http://schemas.microsoft.com/office/powerpoint/2010/main" val="29910368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958512"/>
            <a:ext cx="10515600" cy="1325563"/>
          </a:xfrm>
        </p:spPr>
        <p:txBody>
          <a:bodyPr>
            <a:normAutofit/>
          </a:bodyPr>
          <a:lstStyle/>
          <a:p>
            <a:pPr algn="ctr"/>
            <a:r>
              <a:rPr lang="en-US" sz="6000" b="1" i="0" dirty="0">
                <a:ln w="6600">
                  <a:solidFill>
                    <a:schemeClr val="accent2"/>
                  </a:solidFill>
                  <a:prstDash val="solid"/>
                </a:ln>
                <a:solidFill>
                  <a:srgbClr val="FFFFFF"/>
                </a:solidFill>
                <a:effectLst>
                  <a:outerShdw dist="38100" dir="2700000" algn="tl" rotWithShape="0">
                    <a:schemeClr val="accent2"/>
                  </a:outerShdw>
                </a:effectLst>
                <a:latin typeface="Söhne"/>
              </a:rPr>
              <a:t>Introduction</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2785286"/>
          </a:xfrm>
        </p:spPr>
        <p:txBody>
          <a:bodyPr>
            <a:normAutofit lnSpcReduction="10000"/>
          </a:bodyPr>
          <a:lstStyle/>
          <a:p>
            <a:pPr marL="0" indent="0" algn="l">
              <a:buNone/>
            </a:pPr>
            <a:r>
              <a:rPr lang="en-US" b="0" i="0" dirty="0">
                <a:effectLst/>
                <a:latin typeface="Söhne"/>
              </a:rPr>
              <a:t>Platformer Adventures is an engaging 2D platform game that offers players a dynamic and challenging experience. </a:t>
            </a:r>
          </a:p>
          <a:p>
            <a:pPr marL="0" indent="0" algn="l">
              <a:buNone/>
            </a:pPr>
            <a:r>
              <a:rPr lang="en-US" b="0" i="0" dirty="0">
                <a:effectLst/>
                <a:latin typeface="Söhne"/>
              </a:rPr>
              <a:t>The game features six unique levels, each with its own distinct theme and difficulty, as well as a variety of characters, enemies, and obstacles. Players will need to navigate through these levels, utilizing different characters and controlling the game solely by using the space bar on the keyboard, to overcome enemies and environmental hazards.</a:t>
            </a:r>
            <a:endParaRPr lang="he-IL" dirty="0"/>
          </a:p>
        </p:txBody>
      </p:sp>
    </p:spTree>
    <p:extLst>
      <p:ext uri="{BB962C8B-B14F-4D97-AF65-F5344CB8AC3E}">
        <p14:creationId xmlns:p14="http://schemas.microsoft.com/office/powerpoint/2010/main" val="1894464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958512"/>
            <a:ext cx="10515600" cy="1325563"/>
          </a:xfrm>
        </p:spPr>
        <p:txBody>
          <a:bodyPr>
            <a:normAutofit/>
          </a:bodyPr>
          <a:lstStyle/>
          <a:p>
            <a:pPr algn="ctr"/>
            <a:r>
              <a:rPr lang="en-US" sz="6000" b="1" i="0" dirty="0">
                <a:ln w="6600">
                  <a:solidFill>
                    <a:schemeClr val="accent2"/>
                  </a:solidFill>
                  <a:prstDash val="solid"/>
                </a:ln>
                <a:solidFill>
                  <a:srgbClr val="FFFFFF"/>
                </a:solidFill>
                <a:effectLst>
                  <a:outerShdw dist="38100" dir="2700000" algn="tl" rotWithShape="0">
                    <a:schemeClr val="accent2"/>
                  </a:outerShdw>
                </a:effectLst>
                <a:latin typeface="Söhne"/>
              </a:rPr>
              <a:t>Overview</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2736647"/>
          </a:xfrm>
        </p:spPr>
        <p:txBody>
          <a:bodyPr>
            <a:normAutofit fontScale="70000" lnSpcReduction="20000"/>
          </a:bodyPr>
          <a:lstStyle/>
          <a:p>
            <a:pPr marL="0" indent="0" algn="l">
              <a:buNone/>
            </a:pPr>
            <a:r>
              <a:rPr lang="en-US" b="0" i="0" dirty="0">
                <a:effectLst/>
                <a:latin typeface="Söhne"/>
              </a:rPr>
              <a:t>"Platformer Adventures" immerses players in a captivating 2D world where they control six distinct characters: the sturdy Bear, graceful Giraffe, skilled Indian, rugged Lumberjack, agile Robber, and loyal Doggy. </a:t>
            </a:r>
          </a:p>
          <a:p>
            <a:pPr marL="0" indent="0" algn="l">
              <a:buNone/>
            </a:pPr>
            <a:r>
              <a:rPr lang="en-US" b="0" i="0" dirty="0">
                <a:effectLst/>
                <a:latin typeface="Söhne"/>
              </a:rPr>
              <a:t>Across six levels of varying difficulty, each character brings their abilities to the forefront.</a:t>
            </a:r>
          </a:p>
          <a:p>
            <a:pPr marL="0" indent="0" algn="l">
              <a:buNone/>
            </a:pPr>
            <a:r>
              <a:rPr lang="en-US" b="0" i="0" dirty="0">
                <a:effectLst/>
                <a:latin typeface="Söhne"/>
              </a:rPr>
              <a:t>Throughout these diverse levels, players must navigate past formidable enemies like the Skeleton and elusive Vampire, while also tackling hazardous elements including the </a:t>
            </a:r>
            <a:r>
              <a:rPr lang="en-US" dirty="0">
                <a:latin typeface="Söhne"/>
              </a:rPr>
              <a:t>M</a:t>
            </a:r>
            <a:r>
              <a:rPr lang="en-US" b="0" i="0" dirty="0">
                <a:effectLst/>
                <a:latin typeface="Söhne"/>
              </a:rPr>
              <a:t>enacing Stone Ball, Intricate Long Metal Spike, Versatile Rope, Rotating Saw and Block Crusher.</a:t>
            </a:r>
            <a:endParaRPr lang="en-US" dirty="0">
              <a:latin typeface="Söhne"/>
            </a:endParaRPr>
          </a:p>
          <a:p>
            <a:pPr marL="0" indent="0" algn="l">
              <a:buNone/>
            </a:pPr>
            <a:r>
              <a:rPr lang="en-US" dirty="0">
                <a:latin typeface="Söhne"/>
              </a:rPr>
              <a:t>The game </a:t>
            </a:r>
            <a:r>
              <a:rPr lang="en-US" b="0" i="0" dirty="0">
                <a:effectLst/>
                <a:latin typeface="Söhne"/>
              </a:rPr>
              <a:t>promises an exhilarating journey filled with dynamic platforming mechanics and strategic decision-making.</a:t>
            </a:r>
            <a:endParaRPr lang="he-IL" dirty="0"/>
          </a:p>
        </p:txBody>
      </p:sp>
    </p:spTree>
    <p:extLst>
      <p:ext uri="{BB962C8B-B14F-4D97-AF65-F5344CB8AC3E}">
        <p14:creationId xmlns:p14="http://schemas.microsoft.com/office/powerpoint/2010/main" val="3400733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44679" y="12511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Main Menu Scene</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pic>
        <p:nvPicPr>
          <p:cNvPr id="8" name="תמונה 7" descr="תמונה שמכילה טקסט, צילום מסך, צבעוני&#10;&#10;התיאור נוצר באופן אוטומטי">
            <a:extLst>
              <a:ext uri="{FF2B5EF4-FFF2-40B4-BE49-F238E27FC236}">
                <a16:creationId xmlns:a16="http://schemas.microsoft.com/office/drawing/2014/main" id="{71413274-B16E-B28E-9056-9DEE350E62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679" y="1303078"/>
            <a:ext cx="10502642" cy="5429810"/>
          </a:xfrm>
          <a:prstGeom prst="rect">
            <a:avLst/>
          </a:prstGeom>
        </p:spPr>
      </p:pic>
    </p:spTree>
    <p:extLst>
      <p:ext uri="{BB962C8B-B14F-4D97-AF65-F5344CB8AC3E}">
        <p14:creationId xmlns:p14="http://schemas.microsoft.com/office/powerpoint/2010/main" val="4009358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44679" y="12511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Main Menu Scene</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sp>
        <p:nvSpPr>
          <p:cNvPr id="6" name="מציין מיקום תוכן 2">
            <a:extLst>
              <a:ext uri="{FF2B5EF4-FFF2-40B4-BE49-F238E27FC236}">
                <a16:creationId xmlns:a16="http://schemas.microsoft.com/office/drawing/2014/main" id="{44107A77-FB93-5DC0-A284-DF8D25CCD6F4}"/>
              </a:ext>
            </a:extLst>
          </p:cNvPr>
          <p:cNvSpPr txBox="1">
            <a:spLocks/>
          </p:cNvSpPr>
          <p:nvPr/>
        </p:nvSpPr>
        <p:spPr>
          <a:xfrm>
            <a:off x="313805" y="2603838"/>
            <a:ext cx="11564390" cy="3721850"/>
          </a:xfrm>
          <a:prstGeom prst="rect">
            <a:avLst/>
          </a:prstGeom>
        </p:spPr>
        <p:txBody>
          <a:bodyPr vert="horz" lIns="91440" tIns="45720" rIns="91440" bIns="45720" rtlCol="1">
            <a:norm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Font typeface="Arial" panose="020B0604020202020204" pitchFamily="34" charset="0"/>
              <a:buNone/>
            </a:pPr>
            <a:r>
              <a:rPr lang="en-US" dirty="0"/>
              <a:t>- </a:t>
            </a:r>
            <a:r>
              <a:rPr lang="fr-FR" dirty="0"/>
              <a:t>Main menu - Main menu </a:t>
            </a:r>
            <a:r>
              <a:rPr lang="fr-FR" dirty="0" err="1"/>
              <a:t>scene</a:t>
            </a:r>
            <a:r>
              <a:rPr lang="fr-FR" dirty="0"/>
              <a:t>.</a:t>
            </a:r>
            <a:br>
              <a:rPr lang="en-US" dirty="0"/>
            </a:br>
            <a:r>
              <a:rPr lang="en-US" dirty="0"/>
              <a:t>- Scene parameters – background music.</a:t>
            </a:r>
            <a:br>
              <a:rPr lang="en-US" dirty="0"/>
            </a:br>
            <a:r>
              <a:rPr lang="en-US" dirty="0"/>
              <a:t>- Game triggers - buttons entrance/exit.</a:t>
            </a:r>
            <a:br>
              <a:rPr lang="en-US" dirty="0"/>
            </a:br>
            <a:endParaRPr lang="en-US" dirty="0"/>
          </a:p>
        </p:txBody>
      </p:sp>
    </p:spTree>
    <p:extLst>
      <p:ext uri="{BB962C8B-B14F-4D97-AF65-F5344CB8AC3E}">
        <p14:creationId xmlns:p14="http://schemas.microsoft.com/office/powerpoint/2010/main" val="3264340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44679" y="12511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Guide Scene</a:t>
            </a:r>
            <a:endParaRPr lang="he-IL" sz="6000" dirty="0"/>
          </a:p>
        </p:txBody>
      </p:sp>
      <p:pic>
        <p:nvPicPr>
          <p:cNvPr id="7" name="תמונה 6" descr="תמונה שמכילה צילום מסך, מלבן, אומנות">
            <a:extLst>
              <a:ext uri="{FF2B5EF4-FFF2-40B4-BE49-F238E27FC236}">
                <a16:creationId xmlns:a16="http://schemas.microsoft.com/office/drawing/2014/main" id="{6F5B5111-5EFD-D29E-BC27-24DF307E63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859" y="2500452"/>
            <a:ext cx="11940281" cy="3046908"/>
          </a:xfrm>
          <a:prstGeom prst="rect">
            <a:avLst/>
          </a:prstGeom>
        </p:spPr>
      </p:pic>
      <p:sp>
        <p:nvSpPr>
          <p:cNvPr id="9" name="מלבן: פינות מעוגלות 8">
            <a:extLst>
              <a:ext uri="{FF2B5EF4-FFF2-40B4-BE49-F238E27FC236}">
                <a16:creationId xmlns:a16="http://schemas.microsoft.com/office/drawing/2014/main" id="{535284C9-64D1-99A2-37EB-BFB755BFFA0B}"/>
              </a:ext>
            </a:extLst>
          </p:cNvPr>
          <p:cNvSpPr/>
          <p:nvPr/>
        </p:nvSpPr>
        <p:spPr>
          <a:xfrm>
            <a:off x="1696720" y="2799080"/>
            <a:ext cx="1107440" cy="629920"/>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The cool boy</a:t>
            </a:r>
            <a:endParaRPr lang="he-IL" dirty="0">
              <a:solidFill>
                <a:schemeClr val="tx1"/>
              </a:solidFill>
            </a:endParaRPr>
          </a:p>
        </p:txBody>
      </p:sp>
      <p:cxnSp>
        <p:nvCxnSpPr>
          <p:cNvPr id="11" name="מחבר חץ ישר 10">
            <a:extLst>
              <a:ext uri="{FF2B5EF4-FFF2-40B4-BE49-F238E27FC236}">
                <a16:creationId xmlns:a16="http://schemas.microsoft.com/office/drawing/2014/main" id="{F99388BF-CAC6-AF25-E0F6-04C978621194}"/>
              </a:ext>
            </a:extLst>
          </p:cNvPr>
          <p:cNvCxnSpPr/>
          <p:nvPr/>
        </p:nvCxnSpPr>
        <p:spPr>
          <a:xfrm>
            <a:off x="2814320" y="3139440"/>
            <a:ext cx="193040" cy="289560"/>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 name="מלבן: פינות מעוגלות 11">
            <a:extLst>
              <a:ext uri="{FF2B5EF4-FFF2-40B4-BE49-F238E27FC236}">
                <a16:creationId xmlns:a16="http://schemas.microsoft.com/office/drawing/2014/main" id="{90E1E1FA-8051-6C0D-2641-00783EB06EFE}"/>
              </a:ext>
            </a:extLst>
          </p:cNvPr>
          <p:cNvSpPr/>
          <p:nvPr/>
        </p:nvSpPr>
        <p:spPr>
          <a:xfrm>
            <a:off x="290958" y="3937000"/>
            <a:ext cx="1273681" cy="629920"/>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The checkpoint</a:t>
            </a:r>
            <a:endParaRPr lang="he-IL" dirty="0">
              <a:solidFill>
                <a:schemeClr val="tx1"/>
              </a:solidFill>
            </a:endParaRPr>
          </a:p>
        </p:txBody>
      </p:sp>
      <p:cxnSp>
        <p:nvCxnSpPr>
          <p:cNvPr id="14" name="מחבר חץ ישר 13">
            <a:extLst>
              <a:ext uri="{FF2B5EF4-FFF2-40B4-BE49-F238E27FC236}">
                <a16:creationId xmlns:a16="http://schemas.microsoft.com/office/drawing/2014/main" id="{8719FA89-5CEC-EDF7-CACF-AD887259EAAD}"/>
              </a:ext>
            </a:extLst>
          </p:cNvPr>
          <p:cNvCxnSpPr>
            <a:cxnSpLocks/>
          </p:cNvCxnSpPr>
          <p:nvPr/>
        </p:nvCxnSpPr>
        <p:spPr>
          <a:xfrm>
            <a:off x="1584960" y="4307840"/>
            <a:ext cx="0" cy="508000"/>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מלבן: פינות מעוגלות 15">
            <a:extLst>
              <a:ext uri="{FF2B5EF4-FFF2-40B4-BE49-F238E27FC236}">
                <a16:creationId xmlns:a16="http://schemas.microsoft.com/office/drawing/2014/main" id="{DE8A7482-FEAF-734E-4B15-917E50D2ADE0}"/>
              </a:ext>
            </a:extLst>
          </p:cNvPr>
          <p:cNvSpPr/>
          <p:nvPr/>
        </p:nvSpPr>
        <p:spPr>
          <a:xfrm>
            <a:off x="4734560" y="4023906"/>
            <a:ext cx="1717036" cy="822960"/>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The </a:t>
            </a:r>
            <a:r>
              <a:rPr lang="en-US" b="0" i="0" dirty="0">
                <a:solidFill>
                  <a:schemeClr val="tx1"/>
                </a:solidFill>
                <a:effectLst/>
                <a:latin typeface="Söhne"/>
              </a:rPr>
              <a:t>Intricate Long Metal Spike</a:t>
            </a:r>
            <a:endParaRPr lang="he-IL" dirty="0">
              <a:solidFill>
                <a:schemeClr val="tx1"/>
              </a:solidFill>
            </a:endParaRPr>
          </a:p>
        </p:txBody>
      </p:sp>
      <p:cxnSp>
        <p:nvCxnSpPr>
          <p:cNvPr id="18" name="מחבר חץ ישר 17">
            <a:extLst>
              <a:ext uri="{FF2B5EF4-FFF2-40B4-BE49-F238E27FC236}">
                <a16:creationId xmlns:a16="http://schemas.microsoft.com/office/drawing/2014/main" id="{1551CCFB-11B4-7C76-910E-D5728441ECE0}"/>
              </a:ext>
            </a:extLst>
          </p:cNvPr>
          <p:cNvCxnSpPr>
            <a:stCxn id="16" idx="1"/>
          </p:cNvCxnSpPr>
          <p:nvPr/>
        </p:nvCxnSpPr>
        <p:spPr>
          <a:xfrm flipH="1">
            <a:off x="4561840" y="4435386"/>
            <a:ext cx="172720" cy="563334"/>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מלבן: פינות מעוגלות 20">
            <a:extLst>
              <a:ext uri="{FF2B5EF4-FFF2-40B4-BE49-F238E27FC236}">
                <a16:creationId xmlns:a16="http://schemas.microsoft.com/office/drawing/2014/main" id="{9F8E5D4C-A08A-9DDC-9984-5D6AA2EF129E}"/>
              </a:ext>
            </a:extLst>
          </p:cNvPr>
          <p:cNvSpPr/>
          <p:nvPr/>
        </p:nvSpPr>
        <p:spPr>
          <a:xfrm>
            <a:off x="7514718" y="3805466"/>
            <a:ext cx="1273681" cy="629920"/>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The portal</a:t>
            </a:r>
            <a:endParaRPr lang="he-IL" dirty="0">
              <a:solidFill>
                <a:schemeClr val="tx1"/>
              </a:solidFill>
            </a:endParaRPr>
          </a:p>
        </p:txBody>
      </p:sp>
      <p:cxnSp>
        <p:nvCxnSpPr>
          <p:cNvPr id="23" name="מחבר חץ ישר 22">
            <a:extLst>
              <a:ext uri="{FF2B5EF4-FFF2-40B4-BE49-F238E27FC236}">
                <a16:creationId xmlns:a16="http://schemas.microsoft.com/office/drawing/2014/main" id="{667E5497-91F9-95A9-A419-75BA293E06A4}"/>
              </a:ext>
            </a:extLst>
          </p:cNvPr>
          <p:cNvCxnSpPr/>
          <p:nvPr/>
        </p:nvCxnSpPr>
        <p:spPr>
          <a:xfrm>
            <a:off x="8128000" y="4435386"/>
            <a:ext cx="0" cy="411480"/>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מלבן: פינות מעוגלות 23">
            <a:extLst>
              <a:ext uri="{FF2B5EF4-FFF2-40B4-BE49-F238E27FC236}">
                <a16:creationId xmlns:a16="http://schemas.microsoft.com/office/drawing/2014/main" id="{233B1EC8-FCF7-8E7F-54AC-C583E9BEAE76}"/>
              </a:ext>
            </a:extLst>
          </p:cNvPr>
          <p:cNvSpPr/>
          <p:nvPr/>
        </p:nvSpPr>
        <p:spPr>
          <a:xfrm>
            <a:off x="9485758" y="3627666"/>
            <a:ext cx="1273681" cy="629920"/>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The finish point</a:t>
            </a:r>
            <a:endParaRPr lang="he-IL" dirty="0">
              <a:solidFill>
                <a:schemeClr val="tx1"/>
              </a:solidFill>
            </a:endParaRPr>
          </a:p>
        </p:txBody>
      </p:sp>
      <p:cxnSp>
        <p:nvCxnSpPr>
          <p:cNvPr id="26" name="מחבר חץ ישר 25">
            <a:extLst>
              <a:ext uri="{FF2B5EF4-FFF2-40B4-BE49-F238E27FC236}">
                <a16:creationId xmlns:a16="http://schemas.microsoft.com/office/drawing/2014/main" id="{71FA689C-9955-F13E-5E45-965F028F9064}"/>
              </a:ext>
            </a:extLst>
          </p:cNvPr>
          <p:cNvCxnSpPr>
            <a:stCxn id="24" idx="3"/>
          </p:cNvCxnSpPr>
          <p:nvPr/>
        </p:nvCxnSpPr>
        <p:spPr>
          <a:xfrm>
            <a:off x="10759439" y="3942626"/>
            <a:ext cx="600840" cy="774427"/>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7547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643272"/>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Guide Scene</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sp>
        <p:nvSpPr>
          <p:cNvPr id="6" name="מציין מיקום תוכן 2">
            <a:extLst>
              <a:ext uri="{FF2B5EF4-FFF2-40B4-BE49-F238E27FC236}">
                <a16:creationId xmlns:a16="http://schemas.microsoft.com/office/drawing/2014/main" id="{44107A77-FB93-5DC0-A284-DF8D25CCD6F4}"/>
              </a:ext>
            </a:extLst>
          </p:cNvPr>
          <p:cNvSpPr txBox="1">
            <a:spLocks/>
          </p:cNvSpPr>
          <p:nvPr/>
        </p:nvSpPr>
        <p:spPr>
          <a:xfrm>
            <a:off x="838200" y="2418080"/>
            <a:ext cx="12091555" cy="4145280"/>
          </a:xfrm>
          <a:prstGeom prst="rect">
            <a:avLst/>
          </a:prstGeom>
        </p:spPr>
        <p:txBody>
          <a:bodyPr vert="horz" lIns="91440" tIns="45720" rIns="91440" bIns="45720" rtlCol="1">
            <a:normAutofit fontScale="77500" lnSpcReduction="20000"/>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lnSpc>
                <a:spcPct val="120000"/>
              </a:lnSpc>
              <a:buFont typeface="Arial" panose="020B0604020202020204" pitchFamily="34" charset="0"/>
              <a:buNone/>
            </a:pPr>
            <a:r>
              <a:rPr lang="en-US" dirty="0"/>
              <a:t>-</a:t>
            </a:r>
            <a:r>
              <a:rPr lang="it-IT" dirty="0"/>
              <a:t>In-game tutorial - Game guide scene</a:t>
            </a:r>
            <a:r>
              <a:rPr lang="en-US" dirty="0"/>
              <a:t>.</a:t>
            </a:r>
            <a:br>
              <a:rPr lang="en-US" dirty="0"/>
            </a:br>
            <a:r>
              <a:rPr lang="en-US" dirty="0"/>
              <a:t>- Scene parameters – background music.</a:t>
            </a:r>
            <a:br>
              <a:rPr lang="en-US" dirty="0"/>
            </a:br>
            <a:r>
              <a:rPr lang="en-US" dirty="0"/>
              <a:t>- Game triggers - Collision detection and teleport.</a:t>
            </a:r>
            <a:br>
              <a:rPr lang="en-US" dirty="0"/>
            </a:br>
            <a:r>
              <a:rPr lang="en-US" dirty="0"/>
              <a:t>- Collision Detection – Obstacles.</a:t>
            </a:r>
            <a:br>
              <a:rPr lang="en-US" dirty="0"/>
            </a:br>
            <a:r>
              <a:rPr lang="en-US" dirty="0"/>
              <a:t>- Terrain - Game tiles. </a:t>
            </a:r>
            <a:br>
              <a:rPr lang="en-US" dirty="0"/>
            </a:br>
            <a:r>
              <a:rPr lang="en-US" dirty="0"/>
              <a:t>- Penalty - Dying penalty.</a:t>
            </a:r>
            <a:br>
              <a:rPr lang="en-US" dirty="0"/>
            </a:br>
            <a:r>
              <a:rPr lang="en-US" dirty="0"/>
              <a:t>- Scene Parameters - Background music.</a:t>
            </a:r>
            <a:br>
              <a:rPr lang="en-US" dirty="0"/>
            </a:br>
            <a:r>
              <a:rPr lang="en-US" dirty="0"/>
              <a:t>- Original Assets - Metal spike.</a:t>
            </a:r>
            <a:br>
              <a:rPr lang="en-US" dirty="0"/>
            </a:br>
            <a:r>
              <a:rPr lang="en-US" dirty="0"/>
              <a:t>- Original Animator – Portal.</a:t>
            </a:r>
            <a:br>
              <a:rPr lang="en-US" dirty="0"/>
            </a:br>
            <a:r>
              <a:rPr lang="en-US" dirty="0"/>
              <a:t>- Dynamic Camera - Moving main camera.</a:t>
            </a:r>
          </a:p>
          <a:p>
            <a:pPr marL="0" indent="0" algn="l">
              <a:buFont typeface="Arial" panose="020B0604020202020204" pitchFamily="34" charset="0"/>
              <a:buNone/>
            </a:pPr>
            <a:br>
              <a:rPr lang="en-US" dirty="0"/>
            </a:br>
            <a:endParaRPr lang="en-US" dirty="0"/>
          </a:p>
        </p:txBody>
      </p:sp>
    </p:spTree>
    <p:extLst>
      <p:ext uri="{BB962C8B-B14F-4D97-AF65-F5344CB8AC3E}">
        <p14:creationId xmlns:p14="http://schemas.microsoft.com/office/powerpoint/2010/main" val="25354639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376E0F-ACEE-08C6-7D50-7A79C1F16ACD}"/>
              </a:ext>
            </a:extLst>
          </p:cNvPr>
          <p:cNvSpPr>
            <a:spLocks noGrp="1"/>
          </p:cNvSpPr>
          <p:nvPr>
            <p:ph type="title"/>
          </p:nvPr>
        </p:nvSpPr>
        <p:spPr>
          <a:xfrm>
            <a:off x="838200" y="295730"/>
            <a:ext cx="10515600" cy="1325563"/>
          </a:xfrm>
        </p:spPr>
        <p:txBody>
          <a:bodyPr>
            <a:normAutofit/>
          </a:bodyPr>
          <a:lstStyle/>
          <a:p>
            <a:pPr algn="ctr"/>
            <a:r>
              <a:rPr lang="en-US" sz="6000" b="1" dirty="0">
                <a:ln w="6600">
                  <a:solidFill>
                    <a:schemeClr val="accent2"/>
                  </a:solidFill>
                  <a:prstDash val="solid"/>
                </a:ln>
                <a:solidFill>
                  <a:srgbClr val="FFFFFF"/>
                </a:solidFill>
                <a:effectLst>
                  <a:outerShdw dist="38100" dir="2700000" algn="tl" rotWithShape="0">
                    <a:schemeClr val="accent2"/>
                  </a:outerShdw>
                </a:effectLst>
                <a:latin typeface="Söhne"/>
              </a:rPr>
              <a:t>Level 1</a:t>
            </a:r>
            <a:endParaRPr lang="he-IL" sz="6000" dirty="0"/>
          </a:p>
        </p:txBody>
      </p:sp>
      <p:sp>
        <p:nvSpPr>
          <p:cNvPr id="3" name="מציין מיקום תוכן 2">
            <a:extLst>
              <a:ext uri="{FF2B5EF4-FFF2-40B4-BE49-F238E27FC236}">
                <a16:creationId xmlns:a16="http://schemas.microsoft.com/office/drawing/2014/main" id="{8FCE3F9E-F15D-BC38-63DC-D105C449626C}"/>
              </a:ext>
            </a:extLst>
          </p:cNvPr>
          <p:cNvSpPr>
            <a:spLocks noGrp="1"/>
          </p:cNvSpPr>
          <p:nvPr>
            <p:ph idx="1"/>
          </p:nvPr>
        </p:nvSpPr>
        <p:spPr>
          <a:xfrm>
            <a:off x="838200" y="2603838"/>
            <a:ext cx="10515600" cy="3295650"/>
          </a:xfrm>
        </p:spPr>
        <p:txBody>
          <a:bodyPr>
            <a:normAutofit/>
          </a:bodyPr>
          <a:lstStyle/>
          <a:p>
            <a:pPr marL="0" indent="0" algn="l">
              <a:buNone/>
            </a:pPr>
            <a:endParaRPr lang="he-IL" b="0" i="0" dirty="0">
              <a:solidFill>
                <a:srgbClr val="374151"/>
              </a:solidFill>
              <a:effectLst/>
              <a:latin typeface="Söhne"/>
            </a:endParaRPr>
          </a:p>
          <a:p>
            <a:pPr marL="0" indent="0" algn="l">
              <a:buNone/>
            </a:pPr>
            <a:endParaRPr lang="he-IL" dirty="0"/>
          </a:p>
        </p:txBody>
      </p:sp>
      <p:pic>
        <p:nvPicPr>
          <p:cNvPr id="7" name="תמונה 6" descr="תמונה שמכילה צילום מסך, מלבן, גרפיקה, צבעוני&#10;&#10;התיאור נוצר באופן אוטומטי">
            <a:extLst>
              <a:ext uri="{FF2B5EF4-FFF2-40B4-BE49-F238E27FC236}">
                <a16:creationId xmlns:a16="http://schemas.microsoft.com/office/drawing/2014/main" id="{ABDAEDFD-F968-797B-3B24-D6145EC6BF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0" y="1621293"/>
            <a:ext cx="12148759" cy="5173100"/>
          </a:xfrm>
          <a:prstGeom prst="rect">
            <a:avLst/>
          </a:prstGeom>
        </p:spPr>
      </p:pic>
      <p:sp>
        <p:nvSpPr>
          <p:cNvPr id="8" name="מלבן: פינות מעוגלות 7">
            <a:extLst>
              <a:ext uri="{FF2B5EF4-FFF2-40B4-BE49-F238E27FC236}">
                <a16:creationId xmlns:a16="http://schemas.microsoft.com/office/drawing/2014/main" id="{E8F1CD61-A537-3F26-A8B3-332A238D0B5E}"/>
              </a:ext>
            </a:extLst>
          </p:cNvPr>
          <p:cNvSpPr/>
          <p:nvPr/>
        </p:nvSpPr>
        <p:spPr>
          <a:xfrm>
            <a:off x="2295728" y="2195799"/>
            <a:ext cx="1302565"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t>The sturdy bear</a:t>
            </a:r>
            <a:endParaRPr lang="he-IL" dirty="0"/>
          </a:p>
        </p:txBody>
      </p:sp>
      <p:cxnSp>
        <p:nvCxnSpPr>
          <p:cNvPr id="10" name="מחבר חץ ישר 9">
            <a:extLst>
              <a:ext uri="{FF2B5EF4-FFF2-40B4-BE49-F238E27FC236}">
                <a16:creationId xmlns:a16="http://schemas.microsoft.com/office/drawing/2014/main" id="{9C0B765A-7E40-E4FA-F54B-AEFD7FF40B5C}"/>
              </a:ext>
            </a:extLst>
          </p:cNvPr>
          <p:cNvCxnSpPr>
            <a:stCxn id="8" idx="1"/>
          </p:cNvCxnSpPr>
          <p:nvPr/>
        </p:nvCxnSpPr>
        <p:spPr>
          <a:xfrm flipH="1">
            <a:off x="1935804" y="2603838"/>
            <a:ext cx="359924" cy="285277"/>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מלבן: פינות מעוגלות 10">
            <a:extLst>
              <a:ext uri="{FF2B5EF4-FFF2-40B4-BE49-F238E27FC236}">
                <a16:creationId xmlns:a16="http://schemas.microsoft.com/office/drawing/2014/main" id="{A0EF3A44-652C-06F2-82B1-9D1DCF5649E0}"/>
              </a:ext>
            </a:extLst>
          </p:cNvPr>
          <p:cNvSpPr/>
          <p:nvPr/>
        </p:nvSpPr>
        <p:spPr>
          <a:xfrm>
            <a:off x="5774987" y="3799804"/>
            <a:ext cx="1302565"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t>The menacing stone ball </a:t>
            </a:r>
            <a:endParaRPr lang="he-IL" dirty="0"/>
          </a:p>
        </p:txBody>
      </p:sp>
      <p:cxnSp>
        <p:nvCxnSpPr>
          <p:cNvPr id="13" name="מחבר חץ ישר 12">
            <a:extLst>
              <a:ext uri="{FF2B5EF4-FFF2-40B4-BE49-F238E27FC236}">
                <a16:creationId xmlns:a16="http://schemas.microsoft.com/office/drawing/2014/main" id="{3B19878F-DDD9-5765-85CB-A1A6AB8EC00D}"/>
              </a:ext>
            </a:extLst>
          </p:cNvPr>
          <p:cNvCxnSpPr>
            <a:cxnSpLocks/>
            <a:stCxn id="11" idx="1"/>
          </p:cNvCxnSpPr>
          <p:nvPr/>
        </p:nvCxnSpPr>
        <p:spPr>
          <a:xfrm flipH="1">
            <a:off x="5389123" y="4207843"/>
            <a:ext cx="385864" cy="0"/>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מלבן: פינות מעוגלות 16">
            <a:extLst>
              <a:ext uri="{FF2B5EF4-FFF2-40B4-BE49-F238E27FC236}">
                <a16:creationId xmlns:a16="http://schemas.microsoft.com/office/drawing/2014/main" id="{47096DAB-562C-EFB0-9FF0-D846879B4C2C}"/>
              </a:ext>
            </a:extLst>
          </p:cNvPr>
          <p:cNvSpPr/>
          <p:nvPr/>
        </p:nvSpPr>
        <p:spPr>
          <a:xfrm>
            <a:off x="2461025" y="5394172"/>
            <a:ext cx="1302565"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t>The finish point </a:t>
            </a:r>
            <a:endParaRPr lang="he-IL" dirty="0"/>
          </a:p>
        </p:txBody>
      </p:sp>
      <p:cxnSp>
        <p:nvCxnSpPr>
          <p:cNvPr id="19" name="מחבר חץ ישר 18">
            <a:extLst>
              <a:ext uri="{FF2B5EF4-FFF2-40B4-BE49-F238E27FC236}">
                <a16:creationId xmlns:a16="http://schemas.microsoft.com/office/drawing/2014/main" id="{FADFEF09-8036-E0B6-5C4F-1A082125BCDA}"/>
              </a:ext>
            </a:extLst>
          </p:cNvPr>
          <p:cNvCxnSpPr/>
          <p:nvPr/>
        </p:nvCxnSpPr>
        <p:spPr>
          <a:xfrm flipH="1">
            <a:off x="2101101" y="5868621"/>
            <a:ext cx="359924" cy="92247"/>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מלבן: פינות מעוגלות 19">
            <a:extLst>
              <a:ext uri="{FF2B5EF4-FFF2-40B4-BE49-F238E27FC236}">
                <a16:creationId xmlns:a16="http://schemas.microsoft.com/office/drawing/2014/main" id="{871E8D59-559F-C317-CAEE-1F73A123FC8A}"/>
              </a:ext>
            </a:extLst>
          </p:cNvPr>
          <p:cNvSpPr/>
          <p:nvPr/>
        </p:nvSpPr>
        <p:spPr>
          <a:xfrm>
            <a:off x="8428412" y="5381274"/>
            <a:ext cx="1302565"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t>The finish point </a:t>
            </a:r>
            <a:endParaRPr lang="he-IL" dirty="0"/>
          </a:p>
        </p:txBody>
      </p:sp>
      <p:cxnSp>
        <p:nvCxnSpPr>
          <p:cNvPr id="22" name="מחבר חץ ישר 21">
            <a:extLst>
              <a:ext uri="{FF2B5EF4-FFF2-40B4-BE49-F238E27FC236}">
                <a16:creationId xmlns:a16="http://schemas.microsoft.com/office/drawing/2014/main" id="{C4E9832E-38FF-9607-E7A2-B115F89C2387}"/>
              </a:ext>
            </a:extLst>
          </p:cNvPr>
          <p:cNvCxnSpPr>
            <a:stCxn id="20" idx="3"/>
          </p:cNvCxnSpPr>
          <p:nvPr/>
        </p:nvCxnSpPr>
        <p:spPr>
          <a:xfrm>
            <a:off x="9730977" y="5789313"/>
            <a:ext cx="359922" cy="12897"/>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3" name="מלבן: פינות מעוגלות 22">
            <a:extLst>
              <a:ext uri="{FF2B5EF4-FFF2-40B4-BE49-F238E27FC236}">
                <a16:creationId xmlns:a16="http://schemas.microsoft.com/office/drawing/2014/main" id="{8B49EAA3-94E8-5CB7-9B2B-95BAF3635891}"/>
              </a:ext>
            </a:extLst>
          </p:cNvPr>
          <p:cNvSpPr/>
          <p:nvPr/>
        </p:nvSpPr>
        <p:spPr>
          <a:xfrm>
            <a:off x="5482688" y="5361728"/>
            <a:ext cx="1302565" cy="816077"/>
          </a:xfrm>
          <a:prstGeom prst="roundRect">
            <a:avLst/>
          </a:prstGeom>
          <a:noFill/>
          <a:ln>
            <a:solidFill>
              <a:schemeClr val="tx1">
                <a:lumMod val="85000"/>
                <a:lumOff val="15000"/>
              </a:schemeClr>
            </a:solidFill>
          </a:ln>
        </p:spPr>
        <p:style>
          <a:lnRef idx="2">
            <a:schemeClr val="accent6"/>
          </a:lnRef>
          <a:fillRef idx="1">
            <a:schemeClr val="lt1"/>
          </a:fillRef>
          <a:effectRef idx="0">
            <a:schemeClr val="accent6"/>
          </a:effectRef>
          <a:fontRef idx="minor">
            <a:schemeClr val="dk1"/>
          </a:fontRef>
        </p:style>
        <p:txBody>
          <a:bodyPr rtlCol="1" anchor="ctr"/>
          <a:lstStyle/>
          <a:p>
            <a:pPr algn="ctr"/>
            <a:r>
              <a:rPr lang="en-US" dirty="0"/>
              <a:t>The rotating saw </a:t>
            </a:r>
            <a:endParaRPr lang="he-IL" dirty="0"/>
          </a:p>
        </p:txBody>
      </p:sp>
      <p:cxnSp>
        <p:nvCxnSpPr>
          <p:cNvPr id="27" name="מחבר חץ ישר 26">
            <a:extLst>
              <a:ext uri="{FF2B5EF4-FFF2-40B4-BE49-F238E27FC236}">
                <a16:creationId xmlns:a16="http://schemas.microsoft.com/office/drawing/2014/main" id="{D6ACFD81-AC19-54EB-DEF6-71DD70735507}"/>
              </a:ext>
            </a:extLst>
          </p:cNvPr>
          <p:cNvCxnSpPr>
            <a:stCxn id="23" idx="3"/>
          </p:cNvCxnSpPr>
          <p:nvPr/>
        </p:nvCxnSpPr>
        <p:spPr>
          <a:xfrm>
            <a:off x="6785253" y="5769767"/>
            <a:ext cx="380258" cy="363486"/>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312927"/>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1236</TotalTime>
  <Words>963</Words>
  <Application>Microsoft Office PowerPoint</Application>
  <PresentationFormat>מסך רחב</PresentationFormat>
  <Paragraphs>74</Paragraphs>
  <Slides>24</Slides>
  <Notes>0</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24</vt:i4>
      </vt:variant>
    </vt:vector>
  </HeadingPairs>
  <TitlesOfParts>
    <vt:vector size="30" baseType="lpstr">
      <vt:lpstr>Aharoni</vt:lpstr>
      <vt:lpstr>Arial</vt:lpstr>
      <vt:lpstr>Calibri</vt:lpstr>
      <vt:lpstr>Calibri Light</vt:lpstr>
      <vt:lpstr>Söhne</vt:lpstr>
      <vt:lpstr>ערכת נושא Office</vt:lpstr>
      <vt:lpstr>    Platformer Adventures!    Shira Balali  Trailer: https://www.youtube.com/watch?v=3_VCSHAb67o </vt:lpstr>
      <vt:lpstr>Missing features</vt:lpstr>
      <vt:lpstr>Introduction</vt:lpstr>
      <vt:lpstr>Overview</vt:lpstr>
      <vt:lpstr>Main Menu Scene</vt:lpstr>
      <vt:lpstr>Main Menu Scene</vt:lpstr>
      <vt:lpstr>Guide Scene</vt:lpstr>
      <vt:lpstr>Guide Scene</vt:lpstr>
      <vt:lpstr>Level 1</vt:lpstr>
      <vt:lpstr>Level 1</vt:lpstr>
      <vt:lpstr>Level 1</vt:lpstr>
      <vt:lpstr>Level 2</vt:lpstr>
      <vt:lpstr>Level 2</vt:lpstr>
      <vt:lpstr>Level 3</vt:lpstr>
      <vt:lpstr>Level 3</vt:lpstr>
      <vt:lpstr>Level 4</vt:lpstr>
      <vt:lpstr>Level 4</vt:lpstr>
      <vt:lpstr>Level 5</vt:lpstr>
      <vt:lpstr>Level 5</vt:lpstr>
      <vt:lpstr>Level 6</vt:lpstr>
      <vt:lpstr>Level 6</vt:lpstr>
      <vt:lpstr>Finish Game Scene</vt:lpstr>
      <vt:lpstr>Finish Game Scene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Platformer Adventures!   Shira Balali</dc:title>
  <dc:creator>Balali Shira</dc:creator>
  <cp:lastModifiedBy>Balali Shira</cp:lastModifiedBy>
  <cp:revision>2</cp:revision>
  <dcterms:created xsi:type="dcterms:W3CDTF">2023-08-26T16:23:03Z</dcterms:created>
  <dcterms:modified xsi:type="dcterms:W3CDTF">2023-08-27T12:59:21Z</dcterms:modified>
</cp:coreProperties>
</file>

<file path=docProps/thumbnail.jpeg>
</file>